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1/25/2020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1/25/2020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DIPHTHERIA AND </a:t>
            </a:r>
            <a:r>
              <a:rPr lang="en-GB" dirty="0" smtClean="0"/>
              <a:t>PERTUSIS</a:t>
            </a:r>
            <a:endParaRPr lang="en-GB" dirty="0"/>
          </a:p>
        </p:txBody>
      </p:sp>
      <p:sp>
        <p:nvSpPr>
          <p:cNvPr id="3" name="Subtitle 2"/>
          <p:cNvSpPr>
            <a:spLocks noGrp="1"/>
          </p:cNvSpPr>
          <p:nvPr>
            <p:ph type="subTitle" idx="1"/>
          </p:nvPr>
        </p:nvSpPr>
        <p:spPr/>
        <p:txBody>
          <a:bodyPr>
            <a:normAutofit/>
          </a:bodyPr>
          <a:lstStyle/>
          <a:p>
            <a:pPr algn="r"/>
            <a:r>
              <a:rPr lang="en-US" sz="3600" dirty="0" smtClean="0"/>
              <a:t>Dr. </a:t>
            </a:r>
            <a:r>
              <a:rPr lang="en-US" sz="3600" dirty="0" err="1" smtClean="0"/>
              <a:t>Arun</a:t>
            </a:r>
            <a:r>
              <a:rPr lang="en-US" sz="3600" dirty="0" smtClean="0"/>
              <a:t> R Nair</a:t>
            </a:r>
            <a:endParaRPr lang="en-GB" sz="3600" dirty="0"/>
          </a:p>
        </p:txBody>
      </p:sp>
    </p:spTree>
    <p:extLst>
      <p:ext uri="{BB962C8B-B14F-4D97-AF65-F5344CB8AC3E}">
        <p14:creationId xmlns:p14="http://schemas.microsoft.com/office/powerpoint/2010/main" val="1281112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5" y="504967"/>
            <a:ext cx="11477767" cy="5632311"/>
          </a:xfrm>
          <a:prstGeom prst="rect">
            <a:avLst/>
          </a:prstGeom>
        </p:spPr>
        <p:txBody>
          <a:bodyPr wrap="square">
            <a:spAutoFit/>
          </a:bodyPr>
          <a:lstStyle/>
          <a:p>
            <a:pPr algn="just"/>
            <a:r>
              <a:rPr lang="en-GB" sz="3000" dirty="0">
                <a:latin typeface="Rockwell" panose="02060603020205020403" pitchFamily="18" charset="0"/>
              </a:rPr>
              <a:t>Pertussis (whooping cough), an acute respiratory illness with a </a:t>
            </a:r>
            <a:r>
              <a:rPr lang="en-GB" sz="3000" dirty="0" err="1" smtClean="0">
                <a:latin typeface="Rockwell" panose="02060603020205020403" pitchFamily="18" charset="0"/>
              </a:rPr>
              <a:t>potentiallyvprotracted</a:t>
            </a:r>
            <a:r>
              <a:rPr lang="en-GB" sz="3000" dirty="0" smtClean="0">
                <a:latin typeface="Rockwell" panose="02060603020205020403" pitchFamily="18" charset="0"/>
              </a:rPr>
              <a:t> </a:t>
            </a:r>
            <a:r>
              <a:rPr lang="en-GB" sz="3000" dirty="0">
                <a:latin typeface="Rockwell" panose="02060603020205020403" pitchFamily="18" charset="0"/>
              </a:rPr>
              <a:t>clinical course, is caused by infection with </a:t>
            </a:r>
            <a:r>
              <a:rPr lang="en-GB" sz="3000" i="1" dirty="0" err="1">
                <a:latin typeface="Rockwell" panose="02060603020205020403" pitchFamily="18" charset="0"/>
              </a:rPr>
              <a:t>Bordetella</a:t>
            </a:r>
            <a:r>
              <a:rPr lang="en-GB" sz="3000" i="1" dirty="0">
                <a:latin typeface="Rockwell" panose="02060603020205020403" pitchFamily="18" charset="0"/>
              </a:rPr>
              <a:t> </a:t>
            </a:r>
            <a:r>
              <a:rPr lang="en-GB" sz="3000" i="1" dirty="0" smtClean="0">
                <a:latin typeface="Rockwell" panose="02060603020205020403" pitchFamily="18" charset="0"/>
              </a:rPr>
              <a:t>pertussis.</a:t>
            </a:r>
          </a:p>
          <a:p>
            <a:pPr algn="just"/>
            <a:r>
              <a:rPr lang="en-GB" sz="3000" dirty="0" smtClean="0">
                <a:latin typeface="Rockwell" panose="02060603020205020403" pitchFamily="18" charset="0"/>
              </a:rPr>
              <a:t>The infection </a:t>
            </a:r>
            <a:r>
              <a:rPr lang="en-GB" sz="3000" dirty="0">
                <a:latin typeface="Rockwell" panose="02060603020205020403" pitchFamily="18" charset="0"/>
              </a:rPr>
              <a:t>is highly contagious and can have both endemic and epidemic </a:t>
            </a:r>
            <a:r>
              <a:rPr lang="en-GB" sz="3000" dirty="0" smtClean="0">
                <a:latin typeface="Rockwell" panose="02060603020205020403" pitchFamily="18" charset="0"/>
              </a:rPr>
              <a:t>features in </a:t>
            </a:r>
            <a:r>
              <a:rPr lang="en-GB" sz="3000" dirty="0">
                <a:latin typeface="Rockwell" panose="02060603020205020403" pitchFamily="18" charset="0"/>
              </a:rPr>
              <a:t>a population, but there are no known chronic carriers of the organism</a:t>
            </a:r>
            <a:r>
              <a:rPr lang="en-GB" sz="3000" dirty="0" smtClean="0">
                <a:latin typeface="Rockwell" panose="02060603020205020403" pitchFamily="18" charset="0"/>
              </a:rPr>
              <a:t>.</a:t>
            </a:r>
          </a:p>
          <a:p>
            <a:pPr algn="just"/>
            <a:r>
              <a:rPr lang="en-GB" sz="3000" b="1" dirty="0">
                <a:latin typeface="Rockwell" panose="02060603020205020403" pitchFamily="18" charset="0"/>
              </a:rPr>
              <a:t>The Pathogens</a:t>
            </a:r>
            <a:r>
              <a:rPr lang="en-GB" sz="3000" b="1" dirty="0" smtClean="0">
                <a:latin typeface="Rockwell" panose="02060603020205020403" pitchFamily="18" charset="0"/>
              </a:rPr>
              <a:t>: </a:t>
            </a:r>
            <a:r>
              <a:rPr lang="en-GB" sz="3000" dirty="0" smtClean="0">
                <a:latin typeface="Rockwell" panose="02060603020205020403" pitchFamily="18" charset="0"/>
              </a:rPr>
              <a:t>The </a:t>
            </a:r>
            <a:r>
              <a:rPr lang="en-GB" sz="3000" dirty="0" err="1">
                <a:latin typeface="Rockwell" panose="02060603020205020403" pitchFamily="18" charset="0"/>
              </a:rPr>
              <a:t>Bordetellae</a:t>
            </a:r>
            <a:r>
              <a:rPr lang="en-GB" sz="3000" dirty="0">
                <a:latin typeface="Rockwell" panose="02060603020205020403" pitchFamily="18" charset="0"/>
              </a:rPr>
              <a:t> are </a:t>
            </a:r>
            <a:r>
              <a:rPr lang="en-GB" sz="3000" dirty="0" smtClean="0">
                <a:latin typeface="Rockwell" panose="02060603020205020403" pitchFamily="18" charset="0"/>
              </a:rPr>
              <a:t>gram negative, </a:t>
            </a:r>
            <a:r>
              <a:rPr lang="en-GB" sz="3000" dirty="0" err="1" smtClean="0">
                <a:latin typeface="Rockwell" panose="02060603020205020403" pitchFamily="18" charset="0"/>
              </a:rPr>
              <a:t>coccobacilli</a:t>
            </a:r>
            <a:r>
              <a:rPr lang="en-GB" sz="3000" dirty="0">
                <a:latin typeface="Rockwell" panose="02060603020205020403" pitchFamily="18" charset="0"/>
              </a:rPr>
              <a:t>, and particularly fastidious and small relative to </a:t>
            </a:r>
            <a:r>
              <a:rPr lang="en-GB" sz="3000" dirty="0" smtClean="0">
                <a:latin typeface="Rockwell" panose="02060603020205020403" pitchFamily="18" charset="0"/>
              </a:rPr>
              <a:t>other gram-negative </a:t>
            </a:r>
            <a:r>
              <a:rPr lang="en-GB" sz="3000" dirty="0">
                <a:latin typeface="Rockwell" panose="02060603020205020403" pitchFamily="18" charset="0"/>
              </a:rPr>
              <a:t>organisms. There are now eight species in the genus </a:t>
            </a:r>
            <a:r>
              <a:rPr lang="en-GB" sz="3000" dirty="0" err="1">
                <a:latin typeface="Rockwell" panose="02060603020205020403" pitchFamily="18" charset="0"/>
              </a:rPr>
              <a:t>Bordetella</a:t>
            </a:r>
            <a:r>
              <a:rPr lang="en-GB" sz="3000" dirty="0">
                <a:latin typeface="Rockwell" panose="02060603020205020403" pitchFamily="18" charset="0"/>
              </a:rPr>
              <a:t>, but B. pertussis, B. </a:t>
            </a:r>
            <a:r>
              <a:rPr lang="en-GB" sz="3000" dirty="0" err="1" smtClean="0">
                <a:latin typeface="Rockwell" panose="02060603020205020403" pitchFamily="18" charset="0"/>
              </a:rPr>
              <a:t>parapertussis</a:t>
            </a:r>
            <a:r>
              <a:rPr lang="en-GB" sz="3000" dirty="0" smtClean="0">
                <a:latin typeface="Rockwell" panose="02060603020205020403" pitchFamily="18" charset="0"/>
              </a:rPr>
              <a:t>, and </a:t>
            </a:r>
            <a:r>
              <a:rPr lang="en-GB" sz="3000" dirty="0">
                <a:latin typeface="Rockwell" panose="02060603020205020403" pitchFamily="18" charset="0"/>
              </a:rPr>
              <a:t>B. </a:t>
            </a:r>
            <a:r>
              <a:rPr lang="en-GB" sz="3000" dirty="0" err="1">
                <a:latin typeface="Rockwell" panose="02060603020205020403" pitchFamily="18" charset="0"/>
              </a:rPr>
              <a:t>bronchiseptica</a:t>
            </a:r>
            <a:r>
              <a:rPr lang="en-GB" sz="3000" dirty="0">
                <a:latin typeface="Rockwell" panose="02060603020205020403" pitchFamily="18" charset="0"/>
              </a:rPr>
              <a:t> (primarily a veterinary pathogen) are most likely</a:t>
            </a:r>
          </a:p>
          <a:p>
            <a:pPr algn="just"/>
            <a:r>
              <a:rPr lang="en-GB" sz="3000" dirty="0">
                <a:latin typeface="Rockwell" panose="02060603020205020403" pitchFamily="18" charset="0"/>
              </a:rPr>
              <a:t>to cause respiratory infections in humans.</a:t>
            </a:r>
          </a:p>
        </p:txBody>
      </p:sp>
    </p:spTree>
    <p:extLst>
      <p:ext uri="{BB962C8B-B14F-4D97-AF65-F5344CB8AC3E}">
        <p14:creationId xmlns:p14="http://schemas.microsoft.com/office/powerpoint/2010/main" val="4063772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446" y="391952"/>
            <a:ext cx="11504164" cy="5170646"/>
          </a:xfrm>
          <a:prstGeom prst="rect">
            <a:avLst/>
          </a:prstGeom>
        </p:spPr>
        <p:txBody>
          <a:bodyPr wrap="square">
            <a:spAutoFit/>
          </a:bodyPr>
          <a:lstStyle/>
          <a:p>
            <a:pPr algn="just"/>
            <a:r>
              <a:rPr lang="en-GB" sz="3000" b="1" dirty="0" smtClean="0">
                <a:latin typeface="Rockwell" panose="02060603020205020403" pitchFamily="18" charset="0"/>
              </a:rPr>
              <a:t>EPIDEMIOLOGY- </a:t>
            </a:r>
            <a:r>
              <a:rPr lang="en-GB" sz="3000" dirty="0">
                <a:latin typeface="Rockwell" panose="02060603020205020403" pitchFamily="18" charset="0"/>
              </a:rPr>
              <a:t>  In the </a:t>
            </a:r>
            <a:r>
              <a:rPr lang="en-GB" sz="3000" dirty="0" err="1">
                <a:latin typeface="Rockwell" panose="02060603020205020403" pitchFamily="18" charset="0"/>
              </a:rPr>
              <a:t>prevaccine</a:t>
            </a:r>
            <a:r>
              <a:rPr lang="en-GB" sz="3000" dirty="0">
                <a:latin typeface="Rockwell" panose="02060603020205020403" pitchFamily="18" charset="0"/>
              </a:rPr>
              <a:t> </a:t>
            </a:r>
            <a:r>
              <a:rPr lang="en-GB" sz="3000" dirty="0" smtClean="0">
                <a:latin typeface="Rockwell" panose="02060603020205020403" pitchFamily="18" charset="0"/>
              </a:rPr>
              <a:t>era, pertussis </a:t>
            </a:r>
            <a:r>
              <a:rPr lang="en-GB" sz="3000" dirty="0">
                <a:latin typeface="Rockwell" panose="02060603020205020403" pitchFamily="18" charset="0"/>
              </a:rPr>
              <a:t>was primarily a </a:t>
            </a:r>
            <a:r>
              <a:rPr lang="en-GB" sz="3000" dirty="0" smtClean="0">
                <a:latin typeface="Rockwell" panose="02060603020205020403" pitchFamily="18" charset="0"/>
              </a:rPr>
              <a:t>childhood illness</a:t>
            </a:r>
            <a:r>
              <a:rPr lang="en-GB" sz="3000" dirty="0">
                <a:latin typeface="Rockwell" panose="02060603020205020403" pitchFamily="18" charset="0"/>
              </a:rPr>
              <a:t>; as a result, the disease received little attention in adult </a:t>
            </a:r>
            <a:r>
              <a:rPr lang="en-GB" sz="3000" dirty="0" err="1" smtClean="0">
                <a:latin typeface="Rockwell" panose="02060603020205020403" pitchFamily="18" charset="0"/>
              </a:rPr>
              <a:t>medicine.This</a:t>
            </a:r>
            <a:r>
              <a:rPr lang="en-GB" sz="3000" dirty="0" smtClean="0">
                <a:latin typeface="Rockwell" panose="02060603020205020403" pitchFamily="18" charset="0"/>
              </a:rPr>
              <a:t> </a:t>
            </a:r>
            <a:r>
              <a:rPr lang="en-GB" sz="3000" dirty="0">
                <a:latin typeface="Rockwell" panose="02060603020205020403" pitchFamily="18" charset="0"/>
              </a:rPr>
              <a:t>resulted in a marked reduction of </a:t>
            </a:r>
            <a:r>
              <a:rPr lang="en-GB" sz="3000" dirty="0" smtClean="0">
                <a:latin typeface="Rockwell" panose="02060603020205020403" pitchFamily="18" charset="0"/>
              </a:rPr>
              <a:t>pertussis.</a:t>
            </a:r>
          </a:p>
          <a:p>
            <a:pPr algn="just"/>
            <a:r>
              <a:rPr lang="en-GB" sz="3000" dirty="0" smtClean="0">
                <a:latin typeface="Rockwell" panose="02060603020205020403" pitchFamily="18" charset="0"/>
              </a:rPr>
              <a:t>The </a:t>
            </a:r>
            <a:r>
              <a:rPr lang="en-GB" sz="3000" dirty="0">
                <a:latin typeface="Rockwell" panose="02060603020205020403" pitchFamily="18" charset="0"/>
              </a:rPr>
              <a:t>vaccine elicited a change in the age-specific incidence of</a:t>
            </a:r>
          </a:p>
          <a:p>
            <a:pPr algn="just"/>
            <a:r>
              <a:rPr lang="en-GB" sz="3000" dirty="0">
                <a:latin typeface="Rockwell" panose="02060603020205020403" pitchFamily="18" charset="0"/>
              </a:rPr>
              <a:t>disease, with the majority of cases subsequently occurring in infants </a:t>
            </a:r>
            <a:r>
              <a:rPr lang="en-GB" sz="3000" dirty="0" smtClean="0">
                <a:latin typeface="Rockwell" panose="02060603020205020403" pitchFamily="18" charset="0"/>
              </a:rPr>
              <a:t>too young </a:t>
            </a:r>
            <a:r>
              <a:rPr lang="en-GB" sz="3000" dirty="0">
                <a:latin typeface="Rockwell" panose="02060603020205020403" pitchFamily="18" charset="0"/>
              </a:rPr>
              <a:t>to be vaccinated and in adolescents and adults, who become </a:t>
            </a:r>
            <a:r>
              <a:rPr lang="en-GB" sz="3000" dirty="0" smtClean="0">
                <a:latin typeface="Rockwell" panose="02060603020205020403" pitchFamily="18" charset="0"/>
              </a:rPr>
              <a:t>susceptible because </a:t>
            </a:r>
            <a:r>
              <a:rPr lang="en-GB" sz="3000" dirty="0">
                <a:latin typeface="Rockwell" panose="02060603020205020403" pitchFamily="18" charset="0"/>
              </a:rPr>
              <a:t>of waning immunity after childhood </a:t>
            </a:r>
            <a:r>
              <a:rPr lang="en-GB" sz="3000" dirty="0" smtClean="0">
                <a:latin typeface="Rockwell" panose="02060603020205020403" pitchFamily="18" charset="0"/>
              </a:rPr>
              <a:t>vaccination.</a:t>
            </a:r>
          </a:p>
          <a:p>
            <a:pPr algn="just"/>
            <a:r>
              <a:rPr lang="en-GB" sz="3000" dirty="0">
                <a:latin typeface="Rockwell" panose="02060603020205020403" pitchFamily="18" charset="0"/>
              </a:rPr>
              <a:t>There is no classic “carrier” state such as </a:t>
            </a:r>
            <a:r>
              <a:rPr lang="en-GB" sz="3000" dirty="0" smtClean="0">
                <a:latin typeface="Rockwell" panose="02060603020205020403" pitchFamily="18" charset="0"/>
              </a:rPr>
              <a:t>that recognized </a:t>
            </a:r>
            <a:r>
              <a:rPr lang="en-GB" sz="3000" dirty="0">
                <a:latin typeface="Rockwell" panose="02060603020205020403" pitchFamily="18" charset="0"/>
              </a:rPr>
              <a:t>for other infectious organisms</a:t>
            </a:r>
          </a:p>
        </p:txBody>
      </p:sp>
    </p:spTree>
    <p:extLst>
      <p:ext uri="{BB962C8B-B14F-4D97-AF65-F5344CB8AC3E}">
        <p14:creationId xmlns:p14="http://schemas.microsoft.com/office/powerpoint/2010/main" val="66038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152" y="310066"/>
            <a:ext cx="3483326" cy="553998"/>
          </a:xfrm>
          <a:prstGeom prst="rect">
            <a:avLst/>
          </a:prstGeom>
        </p:spPr>
        <p:txBody>
          <a:bodyPr wrap="none">
            <a:spAutoFit/>
          </a:bodyPr>
          <a:lstStyle/>
          <a:p>
            <a:r>
              <a:rPr lang="en-GB" sz="3000" b="1" dirty="0">
                <a:latin typeface="Rockwell" panose="02060603020205020403" pitchFamily="18" charset="0"/>
              </a:rPr>
              <a:t>PATHOBIOLOGY</a:t>
            </a:r>
          </a:p>
        </p:txBody>
      </p:sp>
      <p:sp>
        <p:nvSpPr>
          <p:cNvPr id="3" name="Rectangle 2"/>
          <p:cNvSpPr/>
          <p:nvPr/>
        </p:nvSpPr>
        <p:spPr>
          <a:xfrm>
            <a:off x="327151" y="864064"/>
            <a:ext cx="11519105" cy="5786199"/>
          </a:xfrm>
          <a:prstGeom prst="rect">
            <a:avLst/>
          </a:prstGeom>
        </p:spPr>
        <p:txBody>
          <a:bodyPr wrap="square">
            <a:spAutoFit/>
          </a:bodyPr>
          <a:lstStyle/>
          <a:p>
            <a:pPr algn="just"/>
            <a:r>
              <a:rPr lang="en-GB" sz="3000" dirty="0">
                <a:latin typeface="Rockwell" panose="02060603020205020403" pitchFamily="18" charset="0"/>
              </a:rPr>
              <a:t>The infection is localized to the </a:t>
            </a:r>
            <a:r>
              <a:rPr lang="en-GB" sz="3000" dirty="0" smtClean="0">
                <a:latin typeface="Rockwell" panose="02060603020205020403" pitchFamily="18" charset="0"/>
              </a:rPr>
              <a:t>respiratory tract</a:t>
            </a:r>
            <a:r>
              <a:rPr lang="en-GB" sz="3000" dirty="0">
                <a:latin typeface="Rockwell" panose="02060603020205020403" pitchFamily="18" charset="0"/>
              </a:rPr>
              <a:t>, where organisms adhere to the ciliated surface of epithelial cells.</a:t>
            </a:r>
          </a:p>
          <a:p>
            <a:pPr algn="just"/>
            <a:r>
              <a:rPr lang="en-GB" sz="3000" dirty="0">
                <a:latin typeface="Rockwell" panose="02060603020205020403" pitchFamily="18" charset="0"/>
              </a:rPr>
              <a:t>Mucous secretion is prominent, especially during later stages of the illness</a:t>
            </a:r>
            <a:r>
              <a:rPr lang="en-GB" sz="3000" dirty="0" smtClean="0">
                <a:latin typeface="Rockwell" panose="02060603020205020403" pitchFamily="18" charset="0"/>
              </a:rPr>
              <a:t>.</a:t>
            </a:r>
          </a:p>
          <a:p>
            <a:pPr algn="just"/>
            <a:r>
              <a:rPr lang="en-GB" sz="3000" dirty="0" err="1">
                <a:latin typeface="Rockwell" panose="02060603020205020403" pitchFamily="18" charset="0"/>
              </a:rPr>
              <a:t>Bordetellae</a:t>
            </a:r>
            <a:r>
              <a:rPr lang="en-GB" sz="3000" dirty="0">
                <a:latin typeface="Rockwell" panose="02060603020205020403" pitchFamily="18" charset="0"/>
              </a:rPr>
              <a:t> </a:t>
            </a:r>
            <a:r>
              <a:rPr lang="en-GB" sz="3000" dirty="0" smtClean="0">
                <a:latin typeface="Rockwell" panose="02060603020205020403" pitchFamily="18" charset="0"/>
              </a:rPr>
              <a:t>possess </a:t>
            </a:r>
            <a:r>
              <a:rPr lang="en-GB" sz="3000" dirty="0" err="1">
                <a:latin typeface="Rockwell" panose="02060603020205020403" pitchFamily="18" charset="0"/>
              </a:rPr>
              <a:t>adenylate</a:t>
            </a:r>
            <a:r>
              <a:rPr lang="en-GB" sz="3000" dirty="0">
                <a:latin typeface="Rockwell" panose="02060603020205020403" pitchFamily="18" charset="0"/>
              </a:rPr>
              <a:t> </a:t>
            </a:r>
            <a:r>
              <a:rPr lang="en-GB" sz="3000" dirty="0" err="1">
                <a:latin typeface="Rockwell" panose="02060603020205020403" pitchFamily="18" charset="0"/>
              </a:rPr>
              <a:t>cyclase</a:t>
            </a:r>
            <a:r>
              <a:rPr lang="en-GB" sz="3000" dirty="0">
                <a:latin typeface="Rockwell" panose="02060603020205020403" pitchFamily="18" charset="0"/>
              </a:rPr>
              <a:t> (AC) toxin, a bacterial AC </a:t>
            </a:r>
            <a:r>
              <a:rPr lang="en-GB" sz="3000" dirty="0" smtClean="0">
                <a:latin typeface="Rockwell" panose="02060603020205020403" pitchFamily="18" charset="0"/>
              </a:rPr>
              <a:t>that enters </a:t>
            </a:r>
            <a:r>
              <a:rPr lang="en-GB" sz="3000" dirty="0">
                <a:latin typeface="Rockwell" panose="02060603020205020403" pitchFamily="18" charset="0"/>
              </a:rPr>
              <a:t>host cells to produce </a:t>
            </a:r>
            <a:r>
              <a:rPr lang="en-GB" sz="3000" dirty="0" err="1">
                <a:latin typeface="Rockwell" panose="02060603020205020403" pitchFamily="18" charset="0"/>
              </a:rPr>
              <a:t>supraphysiologic</a:t>
            </a:r>
            <a:r>
              <a:rPr lang="en-GB" sz="3000" dirty="0">
                <a:latin typeface="Rockwell" panose="02060603020205020403" pitchFamily="18" charset="0"/>
              </a:rPr>
              <a:t> levels of cyclic </a:t>
            </a:r>
            <a:r>
              <a:rPr lang="en-GB" sz="3000" dirty="0" smtClean="0">
                <a:latin typeface="Rockwell" panose="02060603020205020403" pitchFamily="18" charset="0"/>
              </a:rPr>
              <a:t>adenosine monophosphate </a:t>
            </a:r>
            <a:r>
              <a:rPr lang="en-GB" sz="3000" dirty="0">
                <a:latin typeface="Rockwell" panose="02060603020205020403" pitchFamily="18" charset="0"/>
              </a:rPr>
              <a:t>(</a:t>
            </a:r>
            <a:r>
              <a:rPr lang="en-GB" sz="3000" dirty="0" err="1">
                <a:latin typeface="Rockwell" panose="02060603020205020403" pitchFamily="18" charset="0"/>
              </a:rPr>
              <a:t>cAMP</a:t>
            </a:r>
            <a:r>
              <a:rPr lang="en-GB" sz="3000" dirty="0">
                <a:latin typeface="Rockwell" panose="02060603020205020403" pitchFamily="18" charset="0"/>
              </a:rPr>
              <a:t>). AC toxin acts against phagocytic cells, such </a:t>
            </a:r>
            <a:r>
              <a:rPr lang="en-GB" sz="3000" dirty="0" smtClean="0">
                <a:latin typeface="Rockwell" panose="02060603020205020403" pitchFamily="18" charset="0"/>
              </a:rPr>
              <a:t>as </a:t>
            </a:r>
            <a:r>
              <a:rPr lang="en-GB" sz="3000" dirty="0" err="1" smtClean="0">
                <a:latin typeface="Rockwell" panose="02060603020205020403" pitchFamily="18" charset="0"/>
              </a:rPr>
              <a:t>polymorphonuclear</a:t>
            </a:r>
            <a:r>
              <a:rPr lang="en-GB" sz="3000" dirty="0" smtClean="0">
                <a:latin typeface="Rockwell" panose="02060603020205020403" pitchFamily="18" charset="0"/>
              </a:rPr>
              <a:t> </a:t>
            </a:r>
            <a:r>
              <a:rPr lang="en-GB" sz="3000" dirty="0">
                <a:latin typeface="Rockwell" panose="02060603020205020403" pitchFamily="18" charset="0"/>
              </a:rPr>
              <a:t>leukocytes and alveolar macrophages, whose </a:t>
            </a:r>
            <a:r>
              <a:rPr lang="en-GB" sz="3000" dirty="0" smtClean="0">
                <a:latin typeface="Rockwell" panose="02060603020205020403" pitchFamily="18" charset="0"/>
              </a:rPr>
              <a:t>antibacterial functions </a:t>
            </a:r>
            <a:r>
              <a:rPr lang="en-GB" sz="3000" dirty="0">
                <a:latin typeface="Rockwell" panose="02060603020205020403" pitchFamily="18" charset="0"/>
              </a:rPr>
              <a:t>are inhibited by the increased </a:t>
            </a:r>
            <a:r>
              <a:rPr lang="en-GB" sz="3000" dirty="0" err="1">
                <a:latin typeface="Rockwell" panose="02060603020205020403" pitchFamily="18" charset="0"/>
              </a:rPr>
              <a:t>cAMP</a:t>
            </a:r>
            <a:r>
              <a:rPr lang="en-GB" sz="3000" dirty="0" smtClean="0">
                <a:latin typeface="Rockwell" panose="02060603020205020403" pitchFamily="18" charset="0"/>
              </a:rPr>
              <a:t>.</a:t>
            </a:r>
          </a:p>
          <a:p>
            <a:pPr algn="just"/>
            <a:r>
              <a:rPr lang="en-GB" sz="1400" dirty="0" smtClean="0">
                <a:solidFill>
                  <a:srgbClr val="0070C0"/>
                </a:solidFill>
                <a:latin typeface="Rockwell" panose="02060603020205020403" pitchFamily="18" charset="0"/>
              </a:rPr>
              <a:t>There </a:t>
            </a:r>
            <a:r>
              <a:rPr lang="en-GB" sz="1400" dirty="0">
                <a:solidFill>
                  <a:srgbClr val="0070C0"/>
                </a:solidFill>
                <a:latin typeface="Rockwell" panose="02060603020205020403" pitchFamily="18" charset="0"/>
              </a:rPr>
              <a:t>is </a:t>
            </a:r>
            <a:r>
              <a:rPr lang="en-GB" sz="1400" dirty="0" smtClean="0">
                <a:solidFill>
                  <a:srgbClr val="0070C0"/>
                </a:solidFill>
                <a:latin typeface="Rockwell" panose="02060603020205020403" pitchFamily="18" charset="0"/>
              </a:rPr>
              <a:t>an </a:t>
            </a:r>
            <a:r>
              <a:rPr lang="en-GB" sz="1400" dirty="0">
                <a:solidFill>
                  <a:srgbClr val="0070C0"/>
                </a:solidFill>
                <a:latin typeface="Rockwell" panose="02060603020205020403" pitchFamily="18" charset="0"/>
              </a:rPr>
              <a:t>accessory protein, the cyclic AMP binding protein (CAP or CRP), This protein can potentially act as a transcription factor by engaging specific target sequences in DNA. When physiological circumstances lead to a rise in cyclic AMP, the concentration of binding protein–cyclic AMP complexes also increases. As a result, there is enhanced occupancy of a set of target sites in DNA, many of which are situated within or near promoters that drive the expression of proteins needed for carbon source uptake and breakdown, provided that certain other conditions are </a:t>
            </a:r>
            <a:r>
              <a:rPr lang="en-GB" sz="1400" dirty="0" smtClean="0">
                <a:solidFill>
                  <a:srgbClr val="0070C0"/>
                </a:solidFill>
                <a:latin typeface="Rockwell" panose="02060603020205020403" pitchFamily="18" charset="0"/>
              </a:rPr>
              <a:t>met.</a:t>
            </a:r>
            <a:endParaRPr lang="en-GB" sz="14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1654367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337" y="337361"/>
            <a:ext cx="5883149" cy="553998"/>
          </a:xfrm>
          <a:prstGeom prst="rect">
            <a:avLst/>
          </a:prstGeom>
        </p:spPr>
        <p:txBody>
          <a:bodyPr wrap="none">
            <a:spAutoFit/>
          </a:bodyPr>
          <a:lstStyle/>
          <a:p>
            <a:r>
              <a:rPr lang="en-GB" sz="3000" b="1" dirty="0">
                <a:latin typeface="Rockwell" panose="02060603020205020403" pitchFamily="18" charset="0"/>
              </a:rPr>
              <a:t>CLINICAL MANIFESTATIONS</a:t>
            </a:r>
          </a:p>
        </p:txBody>
      </p:sp>
      <p:sp>
        <p:nvSpPr>
          <p:cNvPr id="3" name="Rectangle 2"/>
          <p:cNvSpPr/>
          <p:nvPr/>
        </p:nvSpPr>
        <p:spPr>
          <a:xfrm>
            <a:off x="395785" y="891360"/>
            <a:ext cx="11464119" cy="5293757"/>
          </a:xfrm>
          <a:prstGeom prst="rect">
            <a:avLst/>
          </a:prstGeom>
        </p:spPr>
        <p:txBody>
          <a:bodyPr wrap="square">
            <a:spAutoFit/>
          </a:bodyPr>
          <a:lstStyle/>
          <a:p>
            <a:pPr algn="just"/>
            <a:r>
              <a:rPr lang="en-GB" sz="2800" b="1" u="sng" dirty="0">
                <a:latin typeface="Rockwell" panose="02060603020205020403" pitchFamily="18" charset="0"/>
              </a:rPr>
              <a:t>Incubation Period</a:t>
            </a:r>
          </a:p>
          <a:p>
            <a:pPr algn="just"/>
            <a:r>
              <a:rPr lang="en-GB" sz="2800" dirty="0">
                <a:latin typeface="Rockwell" panose="02060603020205020403" pitchFamily="18" charset="0"/>
              </a:rPr>
              <a:t>After exposure of an individual to active </a:t>
            </a:r>
            <a:r>
              <a:rPr lang="en-GB" sz="2800" dirty="0" smtClean="0">
                <a:latin typeface="Rockwell" panose="02060603020205020403" pitchFamily="18" charset="0"/>
              </a:rPr>
              <a:t>pertussis the </a:t>
            </a:r>
            <a:r>
              <a:rPr lang="en-GB" sz="2800" dirty="0">
                <a:latin typeface="Rockwell" panose="02060603020205020403" pitchFamily="18" charset="0"/>
              </a:rPr>
              <a:t>onset of symptoms is </a:t>
            </a:r>
            <a:r>
              <a:rPr lang="en-GB" sz="2800" dirty="0" smtClean="0">
                <a:latin typeface="Rockwell" panose="02060603020205020403" pitchFamily="18" charset="0"/>
              </a:rPr>
              <a:t>not experienced </a:t>
            </a:r>
            <a:r>
              <a:rPr lang="en-GB" sz="2800" dirty="0">
                <a:latin typeface="Rockwell" panose="02060603020205020403" pitchFamily="18" charset="0"/>
              </a:rPr>
              <a:t>until 1 to almost 3 weeks later. This </a:t>
            </a:r>
            <a:r>
              <a:rPr lang="en-GB" sz="2800" dirty="0" smtClean="0">
                <a:latin typeface="Rockwell" panose="02060603020205020403" pitchFamily="18" charset="0"/>
              </a:rPr>
              <a:t>long incubation period </a:t>
            </a:r>
            <a:r>
              <a:rPr lang="en-GB" sz="2800" dirty="0">
                <a:latin typeface="Rockwell" panose="02060603020205020403" pitchFamily="18" charset="0"/>
              </a:rPr>
              <a:t>makes it difficult to track transmission and increases the time </a:t>
            </a:r>
            <a:r>
              <a:rPr lang="en-GB" sz="2800" dirty="0" smtClean="0">
                <a:latin typeface="Rockwell" panose="02060603020205020403" pitchFamily="18" charset="0"/>
              </a:rPr>
              <a:t>necessary for </a:t>
            </a:r>
            <a:r>
              <a:rPr lang="en-GB" sz="2800" dirty="0">
                <a:latin typeface="Rockwell" panose="02060603020205020403" pitchFamily="18" charset="0"/>
              </a:rPr>
              <a:t>intervention and implementation of control measures</a:t>
            </a:r>
            <a:r>
              <a:rPr lang="en-GB" sz="2800" dirty="0" smtClean="0">
                <a:latin typeface="Rockwell" panose="02060603020205020403" pitchFamily="18" charset="0"/>
              </a:rPr>
              <a:t>.</a:t>
            </a:r>
          </a:p>
          <a:p>
            <a:pPr algn="just"/>
            <a:r>
              <a:rPr lang="en-GB" sz="3000" b="1" u="sng" dirty="0">
                <a:latin typeface="Rockwell" panose="02060603020205020403" pitchFamily="18" charset="0"/>
              </a:rPr>
              <a:t>Catarrhal Phase</a:t>
            </a:r>
          </a:p>
          <a:p>
            <a:pPr algn="just"/>
            <a:r>
              <a:rPr lang="en-GB" sz="2800" dirty="0">
                <a:latin typeface="Rockwell" panose="02060603020205020403" pitchFamily="18" charset="0"/>
              </a:rPr>
              <a:t>Importantly, the symptoms that reflect onset of the catarrhal phase (</a:t>
            </a:r>
            <a:r>
              <a:rPr lang="en-GB" sz="2800" dirty="0" err="1" smtClean="0">
                <a:latin typeface="Rockwell" panose="02060603020205020403" pitchFamily="18" charset="0"/>
              </a:rPr>
              <a:t>rhinorrhea</a:t>
            </a:r>
            <a:r>
              <a:rPr lang="en-GB" sz="2800" dirty="0" smtClean="0">
                <a:latin typeface="Rockwell" panose="02060603020205020403" pitchFamily="18" charset="0"/>
              </a:rPr>
              <a:t>, increased </a:t>
            </a:r>
            <a:r>
              <a:rPr lang="en-GB" sz="2800" dirty="0">
                <a:latin typeface="Rockwell" panose="02060603020205020403" pitchFamily="18" charset="0"/>
              </a:rPr>
              <a:t>lacrimation, </a:t>
            </a:r>
            <a:r>
              <a:rPr lang="en-GB" sz="2800" dirty="0" err="1">
                <a:latin typeface="Rockwell" panose="02060603020205020403" pitchFamily="18" charset="0"/>
              </a:rPr>
              <a:t>conjunctival</a:t>
            </a:r>
            <a:r>
              <a:rPr lang="en-GB" sz="2800" dirty="0">
                <a:latin typeface="Rockwell" panose="02060603020205020403" pitchFamily="18" charset="0"/>
              </a:rPr>
              <a:t> injection, and sometimes </a:t>
            </a:r>
            <a:r>
              <a:rPr lang="en-GB" sz="2800" dirty="0" smtClean="0">
                <a:latin typeface="Rockwell" panose="02060603020205020403" pitchFamily="18" charset="0"/>
              </a:rPr>
              <a:t>low-grade fever</a:t>
            </a:r>
            <a:r>
              <a:rPr lang="en-GB" sz="2800" dirty="0">
                <a:latin typeface="Rockwell" panose="02060603020205020403" pitchFamily="18" charset="0"/>
              </a:rPr>
              <a:t>) are nonspecific and are not suggestive of </a:t>
            </a:r>
            <a:r>
              <a:rPr lang="en-GB" sz="2800" dirty="0" smtClean="0">
                <a:latin typeface="Rockwell" panose="02060603020205020403" pitchFamily="18" charset="0"/>
              </a:rPr>
              <a:t>pertussis. This </a:t>
            </a:r>
            <a:r>
              <a:rPr lang="en-GB" sz="2800" dirty="0">
                <a:latin typeface="Rockwell" panose="02060603020205020403" pitchFamily="18" charset="0"/>
              </a:rPr>
              <a:t>phase, which can </a:t>
            </a:r>
            <a:r>
              <a:rPr lang="en-GB" sz="2800" dirty="0" smtClean="0">
                <a:latin typeface="Rockwell" panose="02060603020205020403" pitchFamily="18" charset="0"/>
              </a:rPr>
              <a:t>last from </a:t>
            </a:r>
            <a:r>
              <a:rPr lang="en-GB" sz="2800" dirty="0">
                <a:latin typeface="Rockwell" panose="02060603020205020403" pitchFamily="18" charset="0"/>
              </a:rPr>
              <a:t>a few days to as long as 1 week, is often associated with a </a:t>
            </a:r>
            <a:r>
              <a:rPr lang="en-GB" sz="2800" dirty="0" smtClean="0">
                <a:latin typeface="Rockwell" panose="02060603020205020403" pitchFamily="18" charset="0"/>
              </a:rPr>
              <a:t>non-productive cough</a:t>
            </a:r>
            <a:endParaRPr lang="en-GB" sz="2800" dirty="0">
              <a:latin typeface="Rockwell" panose="02060603020205020403" pitchFamily="18" charset="0"/>
            </a:endParaRPr>
          </a:p>
        </p:txBody>
      </p:sp>
    </p:spTree>
    <p:extLst>
      <p:ext uri="{BB962C8B-B14F-4D97-AF65-F5344CB8AC3E}">
        <p14:creationId xmlns:p14="http://schemas.microsoft.com/office/powerpoint/2010/main" val="2903644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8" y="195100"/>
            <a:ext cx="11395880" cy="6494085"/>
          </a:xfrm>
          <a:prstGeom prst="rect">
            <a:avLst/>
          </a:prstGeom>
        </p:spPr>
        <p:txBody>
          <a:bodyPr wrap="square">
            <a:spAutoFit/>
          </a:bodyPr>
          <a:lstStyle/>
          <a:p>
            <a:pPr algn="just"/>
            <a:r>
              <a:rPr lang="en-GB" sz="2600" b="1" u="sng" dirty="0">
                <a:latin typeface="Rockwell" panose="02060603020205020403" pitchFamily="18" charset="0"/>
              </a:rPr>
              <a:t>Paroxysmal Phase</a:t>
            </a:r>
          </a:p>
          <a:p>
            <a:pPr algn="just"/>
            <a:r>
              <a:rPr lang="en-GB" sz="2600" dirty="0">
                <a:latin typeface="Rockwell" panose="02060603020205020403" pitchFamily="18" charset="0"/>
              </a:rPr>
              <a:t>A patient’s transition to the paroxysmal phase and initiation of the </a:t>
            </a:r>
            <a:r>
              <a:rPr lang="en-GB" sz="2600" dirty="0" smtClean="0">
                <a:latin typeface="Rockwell" panose="02060603020205020403" pitchFamily="18" charset="0"/>
              </a:rPr>
              <a:t>typical cough </a:t>
            </a:r>
            <a:r>
              <a:rPr lang="en-GB" sz="2600" dirty="0">
                <a:latin typeface="Rockwell" panose="02060603020205020403" pitchFamily="18" charset="0"/>
              </a:rPr>
              <a:t>can suggest the diagnosis of pertussis. </a:t>
            </a:r>
            <a:endParaRPr lang="en-GB" sz="2600" dirty="0" smtClean="0">
              <a:latin typeface="Rockwell" panose="02060603020205020403" pitchFamily="18" charset="0"/>
            </a:endParaRPr>
          </a:p>
          <a:p>
            <a:pPr algn="just"/>
            <a:r>
              <a:rPr lang="en-GB" sz="2600" dirty="0" smtClean="0">
                <a:latin typeface="Rockwell" panose="02060603020205020403" pitchFamily="18" charset="0"/>
              </a:rPr>
              <a:t>This </a:t>
            </a:r>
            <a:r>
              <a:rPr lang="en-GB" sz="2600" dirty="0">
                <a:latin typeface="Rockwell" panose="02060603020205020403" pitchFamily="18" charset="0"/>
              </a:rPr>
              <a:t>striking cough </a:t>
            </a:r>
            <a:r>
              <a:rPr lang="en-GB" sz="2600" dirty="0" smtClean="0">
                <a:latin typeface="Rockwell" panose="02060603020205020403" pitchFamily="18" charset="0"/>
              </a:rPr>
              <a:t>consists of </a:t>
            </a:r>
            <a:r>
              <a:rPr lang="en-GB" sz="2600" dirty="0">
                <a:latin typeface="Rockwell" panose="02060603020205020403" pitchFamily="18" charset="0"/>
              </a:rPr>
              <a:t>a series of uncontrollable expirations followed by gasping </a:t>
            </a:r>
            <a:r>
              <a:rPr lang="en-GB" sz="2600" dirty="0" smtClean="0">
                <a:latin typeface="Rockwell" panose="02060603020205020403" pitchFamily="18" charset="0"/>
              </a:rPr>
              <a:t>inhalation, which</a:t>
            </a:r>
            <a:r>
              <a:rPr lang="en-GB" sz="2600" dirty="0">
                <a:latin typeface="Rockwell" panose="02060603020205020403" pitchFamily="18" charset="0"/>
              </a:rPr>
              <a:t>, depending on the airway anatomy, can result in the </a:t>
            </a:r>
            <a:r>
              <a:rPr lang="en-GB" sz="2600" dirty="0" smtClean="0">
                <a:latin typeface="Rockwell" panose="02060603020205020403" pitchFamily="18" charset="0"/>
              </a:rPr>
              <a:t>characteristic “whooping</a:t>
            </a:r>
            <a:r>
              <a:rPr lang="en-GB" sz="2600" dirty="0">
                <a:latin typeface="Rockwell" panose="02060603020205020403" pitchFamily="18" charset="0"/>
              </a:rPr>
              <a:t>” sound. </a:t>
            </a:r>
            <a:endParaRPr lang="en-GB" sz="2600" dirty="0" smtClean="0">
              <a:latin typeface="Rockwell" panose="02060603020205020403" pitchFamily="18" charset="0"/>
            </a:endParaRPr>
          </a:p>
          <a:p>
            <a:pPr algn="just"/>
            <a:r>
              <a:rPr lang="en-GB" sz="2600" dirty="0" smtClean="0">
                <a:latin typeface="Rockwell" panose="02060603020205020403" pitchFamily="18" charset="0"/>
              </a:rPr>
              <a:t>The </a:t>
            </a:r>
            <a:r>
              <a:rPr lang="en-GB" sz="2600" dirty="0">
                <a:latin typeface="Rockwell" panose="02060603020205020403" pitchFamily="18" charset="0"/>
              </a:rPr>
              <a:t>whoop is more frequent in children than in adults.</a:t>
            </a:r>
          </a:p>
          <a:p>
            <a:pPr algn="just"/>
            <a:r>
              <a:rPr lang="en-GB" sz="2600" dirty="0">
                <a:latin typeface="Rockwell" panose="02060603020205020403" pitchFamily="18" charset="0"/>
              </a:rPr>
              <a:t>It is common for each episode of coughing to be associated with cyanosis </a:t>
            </a:r>
            <a:r>
              <a:rPr lang="en-GB" sz="2600" dirty="0" smtClean="0">
                <a:latin typeface="Rockwell" panose="02060603020205020403" pitchFamily="18" charset="0"/>
              </a:rPr>
              <a:t>and end </a:t>
            </a:r>
            <a:r>
              <a:rPr lang="en-GB" sz="2600" dirty="0">
                <a:latin typeface="Rockwell" panose="02060603020205020403" pitchFamily="18" charset="0"/>
              </a:rPr>
              <a:t>with gagging and vomiting, which in infants can result in </a:t>
            </a:r>
            <a:r>
              <a:rPr lang="en-GB" sz="2600" dirty="0" smtClean="0">
                <a:latin typeface="Rockwell" panose="02060603020205020403" pitchFamily="18" charset="0"/>
              </a:rPr>
              <a:t>dehydration and </a:t>
            </a:r>
            <a:r>
              <a:rPr lang="en-GB" sz="2600" dirty="0">
                <a:latin typeface="Rockwell" panose="02060603020205020403" pitchFamily="18" charset="0"/>
              </a:rPr>
              <a:t>malnutrition. </a:t>
            </a:r>
            <a:endParaRPr lang="en-GB" sz="2600" dirty="0" smtClean="0">
              <a:latin typeface="Rockwell" panose="02060603020205020403" pitchFamily="18" charset="0"/>
            </a:endParaRPr>
          </a:p>
          <a:p>
            <a:pPr algn="just"/>
            <a:r>
              <a:rPr lang="en-GB" sz="2600" dirty="0" smtClean="0">
                <a:latin typeface="Rockwell" panose="02060603020205020403" pitchFamily="18" charset="0"/>
              </a:rPr>
              <a:t>The </a:t>
            </a:r>
            <a:r>
              <a:rPr lang="en-GB" sz="2600" dirty="0">
                <a:latin typeface="Rockwell" panose="02060603020205020403" pitchFamily="18" charset="0"/>
              </a:rPr>
              <a:t>paroxysmal stage can last up to 4 weeks, and the </a:t>
            </a:r>
            <a:r>
              <a:rPr lang="en-GB" sz="2600" dirty="0" smtClean="0">
                <a:latin typeface="Rockwell" panose="02060603020205020403" pitchFamily="18" charset="0"/>
              </a:rPr>
              <a:t>development of </a:t>
            </a:r>
            <a:r>
              <a:rPr lang="en-GB" sz="2600" dirty="0">
                <a:latin typeface="Rockwell" panose="02060603020205020403" pitchFamily="18" charset="0"/>
              </a:rPr>
              <a:t>fever or worsening pulmonary function during this time </a:t>
            </a:r>
            <a:r>
              <a:rPr lang="en-GB" sz="2600" dirty="0" smtClean="0">
                <a:latin typeface="Rockwell" panose="02060603020205020403" pitchFamily="18" charset="0"/>
              </a:rPr>
              <a:t>suggests the </a:t>
            </a:r>
            <a:r>
              <a:rPr lang="en-GB" sz="2600" dirty="0">
                <a:latin typeface="Rockwell" panose="02060603020205020403" pitchFamily="18" charset="0"/>
              </a:rPr>
              <a:t>possibility of secondary pneumonia. </a:t>
            </a:r>
            <a:endParaRPr lang="en-GB" sz="2600" dirty="0" smtClean="0">
              <a:latin typeface="Rockwell" panose="02060603020205020403" pitchFamily="18" charset="0"/>
            </a:endParaRPr>
          </a:p>
          <a:p>
            <a:pPr algn="just"/>
            <a:r>
              <a:rPr lang="en-GB" sz="2600" dirty="0" smtClean="0">
                <a:latin typeface="Rockwell" panose="02060603020205020403" pitchFamily="18" charset="0"/>
              </a:rPr>
              <a:t>In addition, during </a:t>
            </a:r>
            <a:r>
              <a:rPr lang="en-GB" sz="2600" dirty="0">
                <a:latin typeface="Rockwell" panose="02060603020205020403" pitchFamily="18" charset="0"/>
              </a:rPr>
              <a:t>the paroxysmal stage, adults experience symptoms, such as </a:t>
            </a:r>
            <a:r>
              <a:rPr lang="en-GB" sz="2600" dirty="0" smtClean="0">
                <a:latin typeface="Rockwell" panose="02060603020205020403" pitchFamily="18" charset="0"/>
              </a:rPr>
              <a:t>a scratchy </a:t>
            </a:r>
            <a:r>
              <a:rPr lang="en-GB" sz="2600" dirty="0">
                <a:latin typeface="Rockwell" panose="02060603020205020403" pitchFamily="18" charset="0"/>
              </a:rPr>
              <a:t>throat, other pharyngeal symptoms, and episodes of sweating, </a:t>
            </a:r>
            <a:r>
              <a:rPr lang="en-GB" sz="2600" dirty="0" smtClean="0">
                <a:latin typeface="Rockwell" panose="02060603020205020403" pitchFamily="18" charset="0"/>
              </a:rPr>
              <a:t>which are </a:t>
            </a:r>
            <a:r>
              <a:rPr lang="en-GB" sz="2600" dirty="0">
                <a:latin typeface="Rockwell" panose="02060603020205020403" pitchFamily="18" charset="0"/>
              </a:rPr>
              <a:t>not described in children.</a:t>
            </a:r>
          </a:p>
        </p:txBody>
      </p:sp>
    </p:spTree>
    <p:extLst>
      <p:ext uri="{BB962C8B-B14F-4D97-AF65-F5344CB8AC3E}">
        <p14:creationId xmlns:p14="http://schemas.microsoft.com/office/powerpoint/2010/main" val="116230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3" y="272955"/>
            <a:ext cx="11627893" cy="5909310"/>
          </a:xfrm>
          <a:prstGeom prst="rect">
            <a:avLst/>
          </a:prstGeom>
        </p:spPr>
        <p:txBody>
          <a:bodyPr wrap="square">
            <a:spAutoFit/>
          </a:bodyPr>
          <a:lstStyle/>
          <a:p>
            <a:pPr algn="just"/>
            <a:r>
              <a:rPr lang="en-GB" sz="3000" b="1" dirty="0">
                <a:latin typeface="Rockwell" panose="02060603020205020403" pitchFamily="18" charset="0"/>
              </a:rPr>
              <a:t>Convalescent Phase</a:t>
            </a:r>
          </a:p>
          <a:p>
            <a:pPr algn="just"/>
            <a:r>
              <a:rPr lang="en-GB" sz="2900" dirty="0">
                <a:latin typeface="Rockwell" panose="02060603020205020403" pitchFamily="18" charset="0"/>
              </a:rPr>
              <a:t>A reduction in the frequency and severity of coughing attacks marks </a:t>
            </a:r>
            <a:r>
              <a:rPr lang="en-GB" sz="2900" dirty="0" smtClean="0">
                <a:latin typeface="Rockwell" panose="02060603020205020403" pitchFamily="18" charset="0"/>
              </a:rPr>
              <a:t>the transition </a:t>
            </a:r>
            <a:r>
              <a:rPr lang="en-GB" sz="2900" dirty="0">
                <a:latin typeface="Rockwell" panose="02060603020205020403" pitchFamily="18" charset="0"/>
              </a:rPr>
              <a:t>to the convalescent phase, which can last weeks to months. </a:t>
            </a:r>
            <a:endParaRPr lang="en-GB" sz="2900" dirty="0" smtClean="0">
              <a:latin typeface="Rockwell" panose="02060603020205020403" pitchFamily="18" charset="0"/>
            </a:endParaRPr>
          </a:p>
          <a:p>
            <a:pPr algn="just"/>
            <a:r>
              <a:rPr lang="en-GB" sz="2900" dirty="0" smtClean="0">
                <a:latin typeface="Rockwell" panose="02060603020205020403" pitchFamily="18" charset="0"/>
              </a:rPr>
              <a:t>This time adults presents with “chronic </a:t>
            </a:r>
            <a:r>
              <a:rPr lang="en-GB" sz="2900" dirty="0">
                <a:latin typeface="Rockwell" panose="02060603020205020403" pitchFamily="18" charset="0"/>
              </a:rPr>
              <a:t>cough” and may be evaluated for conditions such as asthma, </a:t>
            </a:r>
            <a:r>
              <a:rPr lang="en-GB" sz="2900" dirty="0" smtClean="0">
                <a:latin typeface="Rockwell" panose="02060603020205020403" pitchFamily="18" charset="0"/>
              </a:rPr>
              <a:t>tuberculosis, other </a:t>
            </a:r>
            <a:r>
              <a:rPr lang="en-GB" sz="2900" dirty="0">
                <a:latin typeface="Rockwell" panose="02060603020205020403" pitchFamily="18" charset="0"/>
              </a:rPr>
              <a:t>chronic lung diseases, malignancies, and </a:t>
            </a:r>
            <a:r>
              <a:rPr lang="en-GB" sz="2900" dirty="0" err="1" smtClean="0">
                <a:latin typeface="Rockwell" panose="02060603020205020403" pitchFamily="18" charset="0"/>
              </a:rPr>
              <a:t>gastroesophageal</a:t>
            </a:r>
            <a:r>
              <a:rPr lang="en-GB" sz="2900" dirty="0" smtClean="0">
                <a:latin typeface="Rockwell" panose="02060603020205020403" pitchFamily="18" charset="0"/>
              </a:rPr>
              <a:t> reflux</a:t>
            </a:r>
            <a:r>
              <a:rPr lang="en-GB" sz="2900" dirty="0">
                <a:latin typeface="Rockwell" panose="02060603020205020403" pitchFamily="18" charset="0"/>
              </a:rPr>
              <a:t>. </a:t>
            </a:r>
            <a:endParaRPr lang="en-GB" sz="2900" dirty="0" smtClean="0">
              <a:latin typeface="Rockwell" panose="02060603020205020403" pitchFamily="18" charset="0"/>
            </a:endParaRPr>
          </a:p>
          <a:p>
            <a:pPr algn="just"/>
            <a:r>
              <a:rPr lang="en-GB" sz="2900" dirty="0" smtClean="0">
                <a:latin typeface="Rockwell" panose="02060603020205020403" pitchFamily="18" charset="0"/>
              </a:rPr>
              <a:t>After </a:t>
            </a:r>
            <a:r>
              <a:rPr lang="en-GB" sz="2900" dirty="0">
                <a:latin typeface="Rockwell" panose="02060603020205020403" pitchFamily="18" charset="0"/>
              </a:rPr>
              <a:t>the coughing spells have ended, patients may experience a </a:t>
            </a:r>
            <a:r>
              <a:rPr lang="en-GB" sz="2900" dirty="0" smtClean="0">
                <a:latin typeface="Rockwell" panose="02060603020205020403" pitchFamily="18" charset="0"/>
              </a:rPr>
              <a:t>return of </a:t>
            </a:r>
            <a:r>
              <a:rPr lang="en-GB" sz="2900" dirty="0">
                <a:latin typeface="Rockwell" panose="02060603020205020403" pitchFamily="18" charset="0"/>
              </a:rPr>
              <a:t>the paroxysmal cough in conjunction with unrelated upper </a:t>
            </a:r>
            <a:r>
              <a:rPr lang="en-GB" sz="2900" dirty="0" smtClean="0">
                <a:latin typeface="Rockwell" panose="02060603020205020403" pitchFamily="18" charset="0"/>
              </a:rPr>
              <a:t>respiratory illnesses </a:t>
            </a:r>
            <a:r>
              <a:rPr lang="en-GB" sz="2900" dirty="0">
                <a:latin typeface="Rockwell" panose="02060603020205020403" pitchFamily="18" charset="0"/>
              </a:rPr>
              <a:t>or stimuli or irritants; this phenomenon is often incorrectly </a:t>
            </a:r>
            <a:r>
              <a:rPr lang="en-GB" sz="2900" dirty="0" smtClean="0">
                <a:latin typeface="Rockwell" panose="02060603020205020403" pitchFamily="18" charset="0"/>
              </a:rPr>
              <a:t>interpreted as </a:t>
            </a:r>
            <a:r>
              <a:rPr lang="en-GB" sz="2900" dirty="0">
                <a:latin typeface="Rockwell" panose="02060603020205020403" pitchFamily="18" charset="0"/>
              </a:rPr>
              <a:t>a recurrence of pertussis. Eighty percent of adults with </a:t>
            </a:r>
            <a:r>
              <a:rPr lang="en-GB" sz="2900" dirty="0" smtClean="0">
                <a:latin typeface="Rockwell" panose="02060603020205020403" pitchFamily="18" charset="0"/>
              </a:rPr>
              <a:t>pertussis have </a:t>
            </a:r>
            <a:r>
              <a:rPr lang="en-GB" sz="2900" dirty="0">
                <a:latin typeface="Rockwell" panose="02060603020205020403" pitchFamily="18" charset="0"/>
              </a:rPr>
              <a:t>an illness of at least 3 weeks’ duration, and 27% are still coughing </a:t>
            </a:r>
            <a:r>
              <a:rPr lang="en-GB" sz="2900" dirty="0" smtClean="0">
                <a:latin typeface="Rockwell" panose="02060603020205020403" pitchFamily="18" charset="0"/>
              </a:rPr>
              <a:t>after 90 </a:t>
            </a:r>
            <a:r>
              <a:rPr lang="en-GB" sz="2900" dirty="0">
                <a:latin typeface="Rockwell" panose="02060603020205020403" pitchFamily="18" charset="0"/>
              </a:rPr>
              <a:t>days.</a:t>
            </a:r>
          </a:p>
        </p:txBody>
      </p:sp>
    </p:spTree>
    <p:extLst>
      <p:ext uri="{BB962C8B-B14F-4D97-AF65-F5344CB8AC3E}">
        <p14:creationId xmlns:p14="http://schemas.microsoft.com/office/powerpoint/2010/main" val="3083343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448" y="301754"/>
            <a:ext cx="11555104" cy="3785652"/>
          </a:xfrm>
          <a:prstGeom prst="rect">
            <a:avLst/>
          </a:prstGeom>
        </p:spPr>
        <p:txBody>
          <a:bodyPr wrap="square">
            <a:spAutoFit/>
          </a:bodyPr>
          <a:lstStyle/>
          <a:p>
            <a:pPr algn="just"/>
            <a:r>
              <a:rPr lang="en-GB" sz="3000" b="1" dirty="0">
                <a:latin typeface="Rockwell" panose="02060603020205020403" pitchFamily="18" charset="0"/>
              </a:rPr>
              <a:t>Complications</a:t>
            </a:r>
          </a:p>
          <a:p>
            <a:pPr algn="just"/>
            <a:r>
              <a:rPr lang="en-GB" sz="3000" dirty="0">
                <a:latin typeface="Rockwell" panose="02060603020205020403" pitchFamily="18" charset="0"/>
              </a:rPr>
              <a:t>In infants and children younger than 5 years, </a:t>
            </a:r>
            <a:r>
              <a:rPr lang="en-GB" sz="3000" dirty="0" smtClean="0">
                <a:latin typeface="Rockwell" panose="02060603020205020403" pitchFamily="18" charset="0"/>
              </a:rPr>
              <a:t>have </a:t>
            </a:r>
            <a:r>
              <a:rPr lang="en-GB" sz="3000" dirty="0">
                <a:latin typeface="Rockwell" panose="02060603020205020403" pitchFamily="18" charset="0"/>
              </a:rPr>
              <a:t>pneumonia, </a:t>
            </a:r>
            <a:r>
              <a:rPr lang="en-GB" sz="3000" dirty="0" smtClean="0">
                <a:latin typeface="Rockwell" panose="02060603020205020403" pitchFamily="18" charset="0"/>
              </a:rPr>
              <a:t>seizures</a:t>
            </a:r>
            <a:r>
              <a:rPr lang="en-GB" sz="3000" dirty="0">
                <a:latin typeface="Rockwell" panose="02060603020205020403" pitchFamily="18" charset="0"/>
              </a:rPr>
              <a:t>, </a:t>
            </a:r>
            <a:r>
              <a:rPr lang="en-GB" sz="3000" dirty="0" smtClean="0">
                <a:latin typeface="Rockwell" panose="02060603020205020403" pitchFamily="18" charset="0"/>
              </a:rPr>
              <a:t>and encephalopathy. </a:t>
            </a:r>
          </a:p>
          <a:p>
            <a:pPr algn="just"/>
            <a:r>
              <a:rPr lang="en-GB" sz="3000" dirty="0" smtClean="0">
                <a:latin typeface="Rockwell" panose="02060603020205020403" pitchFamily="18" charset="0"/>
              </a:rPr>
              <a:t>Pertussis </a:t>
            </a:r>
            <a:r>
              <a:rPr lang="en-GB" sz="3000" dirty="0">
                <a:latin typeface="Rockwell" panose="02060603020205020403" pitchFamily="18" charset="0"/>
              </a:rPr>
              <a:t>in infants and small children can </a:t>
            </a:r>
            <a:r>
              <a:rPr lang="en-GB" sz="3000" dirty="0" smtClean="0">
                <a:latin typeface="Rockwell" panose="02060603020205020403" pitchFamily="18" charset="0"/>
              </a:rPr>
              <a:t>be associated </a:t>
            </a:r>
            <a:r>
              <a:rPr lang="en-GB" sz="3000" dirty="0">
                <a:latin typeface="Rockwell" panose="02060603020205020403" pitchFamily="18" charset="0"/>
              </a:rPr>
              <a:t>with pulmonary </a:t>
            </a:r>
            <a:r>
              <a:rPr lang="en-GB" sz="3000" dirty="0" smtClean="0">
                <a:latin typeface="Rockwell" panose="02060603020205020403" pitchFamily="18" charset="0"/>
              </a:rPr>
              <a:t>hypertension.</a:t>
            </a:r>
          </a:p>
          <a:p>
            <a:pPr algn="just"/>
            <a:r>
              <a:rPr lang="en-GB" sz="3000" dirty="0">
                <a:latin typeface="Rockwell" panose="02060603020205020403" pitchFamily="18" charset="0"/>
              </a:rPr>
              <a:t>Adolescents and </a:t>
            </a:r>
            <a:r>
              <a:rPr lang="en-GB" sz="3000" dirty="0" smtClean="0">
                <a:latin typeface="Rockwell" panose="02060603020205020403" pitchFamily="18" charset="0"/>
              </a:rPr>
              <a:t>adults have </a:t>
            </a:r>
            <a:r>
              <a:rPr lang="en-GB" sz="3000" dirty="0">
                <a:latin typeface="Rockwell" panose="02060603020205020403" pitchFamily="18" charset="0"/>
              </a:rPr>
              <a:t>these same complications with a lower frequency, but adults can </a:t>
            </a:r>
            <a:r>
              <a:rPr lang="en-GB" sz="3000" dirty="0" smtClean="0">
                <a:latin typeface="Rockwell" panose="02060603020205020403" pitchFamily="18" charset="0"/>
              </a:rPr>
              <a:t>experience other </a:t>
            </a:r>
            <a:r>
              <a:rPr lang="en-GB" sz="3000" dirty="0">
                <a:latin typeface="Rockwell" panose="02060603020205020403" pitchFamily="18" charset="0"/>
              </a:rPr>
              <a:t>problems associated with underlying medical conditions.</a:t>
            </a:r>
          </a:p>
        </p:txBody>
      </p:sp>
    </p:spTree>
    <p:extLst>
      <p:ext uri="{BB962C8B-B14F-4D97-AF65-F5344CB8AC3E}">
        <p14:creationId xmlns:p14="http://schemas.microsoft.com/office/powerpoint/2010/main" val="1460257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137" y="300251"/>
            <a:ext cx="11477767" cy="2400657"/>
          </a:xfrm>
          <a:prstGeom prst="rect">
            <a:avLst/>
          </a:prstGeom>
        </p:spPr>
        <p:txBody>
          <a:bodyPr wrap="square">
            <a:spAutoFit/>
          </a:bodyPr>
          <a:lstStyle/>
          <a:p>
            <a:r>
              <a:rPr lang="en-GB" sz="3000" dirty="0">
                <a:latin typeface="Rockwell" panose="02060603020205020403" pitchFamily="18" charset="0"/>
              </a:rPr>
              <a:t>DIAGNOSIS</a:t>
            </a:r>
          </a:p>
          <a:p>
            <a:pPr algn="just"/>
            <a:r>
              <a:rPr lang="en-GB" sz="3000" dirty="0">
                <a:solidFill>
                  <a:srgbClr val="000000"/>
                </a:solidFill>
                <a:latin typeface="Rockwell" panose="02060603020205020403" pitchFamily="18" charset="0"/>
              </a:rPr>
              <a:t>Several methods can be used to detect </a:t>
            </a:r>
            <a:r>
              <a:rPr lang="en-GB" sz="3000" i="1" dirty="0">
                <a:solidFill>
                  <a:srgbClr val="000000"/>
                </a:solidFill>
                <a:latin typeface="Rockwell" panose="02060603020205020403" pitchFamily="18" charset="0"/>
              </a:rPr>
              <a:t>B. pertussis, </a:t>
            </a:r>
            <a:r>
              <a:rPr lang="en-GB" sz="3000" dirty="0">
                <a:solidFill>
                  <a:srgbClr val="000000"/>
                </a:solidFill>
                <a:latin typeface="Rockwell" panose="02060603020205020403" pitchFamily="18" charset="0"/>
              </a:rPr>
              <a:t>its products, and the </a:t>
            </a:r>
            <a:r>
              <a:rPr lang="en-GB" sz="3000" dirty="0" smtClean="0">
                <a:solidFill>
                  <a:srgbClr val="000000"/>
                </a:solidFill>
                <a:latin typeface="Rockwell" panose="02060603020205020403" pitchFamily="18" charset="0"/>
              </a:rPr>
              <a:t>host response </a:t>
            </a:r>
            <a:r>
              <a:rPr lang="en-GB" sz="3000" dirty="0">
                <a:solidFill>
                  <a:srgbClr val="000000"/>
                </a:solidFill>
                <a:latin typeface="Rockwell" panose="02060603020205020403" pitchFamily="18" charset="0"/>
              </a:rPr>
              <a:t>to them, but each has its limitations. Culture of a </a:t>
            </a:r>
            <a:r>
              <a:rPr lang="en-GB" sz="3000" dirty="0" smtClean="0">
                <a:solidFill>
                  <a:srgbClr val="000000"/>
                </a:solidFill>
                <a:latin typeface="Rockwell" panose="02060603020205020403" pitchFamily="18" charset="0"/>
              </a:rPr>
              <a:t>nasopharyngeal swab </a:t>
            </a:r>
            <a:r>
              <a:rPr lang="en-GB" sz="3000" dirty="0">
                <a:solidFill>
                  <a:srgbClr val="000000"/>
                </a:solidFill>
                <a:latin typeface="Rockwell" panose="02060603020205020403" pitchFamily="18" charset="0"/>
              </a:rPr>
              <a:t>or aspirate </a:t>
            </a:r>
            <a:r>
              <a:rPr lang="en-GB" sz="3000" dirty="0" smtClean="0">
                <a:solidFill>
                  <a:srgbClr val="000000"/>
                </a:solidFill>
                <a:latin typeface="Rockwell" panose="02060603020205020403" pitchFamily="18" charset="0"/>
              </a:rPr>
              <a:t>is </a:t>
            </a:r>
            <a:r>
              <a:rPr lang="en-GB" sz="3000" dirty="0">
                <a:solidFill>
                  <a:srgbClr val="000000"/>
                </a:solidFill>
                <a:latin typeface="Rockwell" panose="02060603020205020403" pitchFamily="18" charset="0"/>
              </a:rPr>
              <a:t>the “gold standard</a:t>
            </a:r>
            <a:r>
              <a:rPr lang="en-GB" sz="3000" dirty="0" smtClean="0">
                <a:solidFill>
                  <a:srgbClr val="000000"/>
                </a:solidFill>
                <a:latin typeface="Rockwell" panose="02060603020205020403" pitchFamily="18" charset="0"/>
              </a:rPr>
              <a:t>”.</a:t>
            </a:r>
            <a:endParaRPr lang="en-GB" sz="3000" dirty="0">
              <a:latin typeface="Rockwell" panose="02060603020205020403" pitchFamily="18" charset="0"/>
            </a:endParaRPr>
          </a:p>
        </p:txBody>
      </p:sp>
    </p:spTree>
    <p:extLst>
      <p:ext uri="{BB962C8B-B14F-4D97-AF65-F5344CB8AC3E}">
        <p14:creationId xmlns:p14="http://schemas.microsoft.com/office/powerpoint/2010/main" val="104619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9" y="317249"/>
            <a:ext cx="11294772" cy="6093976"/>
          </a:xfrm>
          <a:prstGeom prst="rect">
            <a:avLst/>
          </a:prstGeom>
        </p:spPr>
        <p:txBody>
          <a:bodyPr wrap="square">
            <a:spAutoFit/>
          </a:bodyPr>
          <a:lstStyle/>
          <a:p>
            <a:r>
              <a:rPr lang="en-GB" sz="3000" dirty="0">
                <a:latin typeface="Rockwell" panose="02060603020205020403" pitchFamily="18" charset="0"/>
              </a:rPr>
              <a:t>Diphtheria is an acute infectious disease caused by toxigenic </a:t>
            </a:r>
            <a:r>
              <a:rPr lang="en-GB" sz="3000" i="1" dirty="0" err="1" smtClean="0">
                <a:latin typeface="Rockwell" panose="02060603020205020403" pitchFamily="18" charset="0"/>
              </a:rPr>
              <a:t>Corynebacterium</a:t>
            </a:r>
            <a:r>
              <a:rPr lang="en-GB" sz="3000" i="1" dirty="0" smtClean="0">
                <a:latin typeface="Rockwell" panose="02060603020205020403" pitchFamily="18" charset="0"/>
              </a:rPr>
              <a:t> </a:t>
            </a:r>
            <a:r>
              <a:rPr lang="en-GB" sz="3000" i="1" dirty="0" err="1" smtClean="0">
                <a:latin typeface="Rockwell" panose="02060603020205020403" pitchFamily="18" charset="0"/>
              </a:rPr>
              <a:t>diphtheriae</a:t>
            </a:r>
            <a:r>
              <a:rPr lang="en-GB" sz="3000" i="1" dirty="0">
                <a:latin typeface="Rockwell" panose="02060603020205020403" pitchFamily="18" charset="0"/>
              </a:rPr>
              <a:t>, </a:t>
            </a:r>
            <a:r>
              <a:rPr lang="en-GB" sz="3000" dirty="0">
                <a:latin typeface="Rockwell" panose="02060603020205020403" pitchFamily="18" charset="0"/>
              </a:rPr>
              <a:t>a gram-positive bacillus. </a:t>
            </a:r>
            <a:endParaRPr lang="en-GB" sz="3000" dirty="0" smtClean="0">
              <a:latin typeface="Rockwell" panose="02060603020205020403" pitchFamily="18" charset="0"/>
            </a:endParaRPr>
          </a:p>
          <a:p>
            <a:endParaRPr lang="en-GB" sz="3000" dirty="0">
              <a:latin typeface="Rockwell" panose="02060603020205020403" pitchFamily="18" charset="0"/>
            </a:endParaRPr>
          </a:p>
          <a:p>
            <a:r>
              <a:rPr lang="en-GB" sz="3000" dirty="0" smtClean="0">
                <a:latin typeface="Rockwell" panose="02060603020205020403" pitchFamily="18" charset="0"/>
              </a:rPr>
              <a:t>The </a:t>
            </a:r>
            <a:r>
              <a:rPr lang="en-GB" sz="3000" dirty="0">
                <a:latin typeface="Rockwell" panose="02060603020205020403" pitchFamily="18" charset="0"/>
              </a:rPr>
              <a:t>hallmark of the disease is the </a:t>
            </a:r>
            <a:r>
              <a:rPr lang="en-GB" sz="3000" dirty="0" smtClean="0">
                <a:latin typeface="Rockwell" panose="02060603020205020403" pitchFamily="18" charset="0"/>
              </a:rPr>
              <a:t>presence of </a:t>
            </a:r>
            <a:r>
              <a:rPr lang="en-GB" sz="3000" dirty="0">
                <a:latin typeface="Rockwell" panose="02060603020205020403" pitchFamily="18" charset="0"/>
              </a:rPr>
              <a:t>a thick, firmly adherent </a:t>
            </a:r>
            <a:r>
              <a:rPr lang="en-GB" sz="3000" dirty="0" err="1">
                <a:latin typeface="Rockwell" panose="02060603020205020403" pitchFamily="18" charset="0"/>
              </a:rPr>
              <a:t>pseudomembrane</a:t>
            </a:r>
            <a:r>
              <a:rPr lang="en-GB" sz="3000" dirty="0">
                <a:latin typeface="Rockwell" panose="02060603020205020403" pitchFamily="18" charset="0"/>
              </a:rPr>
              <a:t> at the site of infection. </a:t>
            </a:r>
            <a:endParaRPr lang="en-GB" sz="3000" dirty="0" smtClean="0">
              <a:latin typeface="Rockwell" panose="02060603020205020403" pitchFamily="18" charset="0"/>
            </a:endParaRPr>
          </a:p>
          <a:p>
            <a:endParaRPr lang="en-GB" sz="3000" dirty="0" smtClean="0">
              <a:latin typeface="Rockwell" panose="02060603020205020403" pitchFamily="18" charset="0"/>
            </a:endParaRPr>
          </a:p>
          <a:p>
            <a:r>
              <a:rPr lang="en-GB" sz="3000" dirty="0" smtClean="0">
                <a:latin typeface="Rockwell" panose="02060603020205020403" pitchFamily="18" charset="0"/>
              </a:rPr>
              <a:t>The organism </a:t>
            </a:r>
            <a:r>
              <a:rPr lang="en-GB" sz="3000" dirty="0">
                <a:latin typeface="Rockwell" panose="02060603020205020403" pitchFamily="18" charset="0"/>
              </a:rPr>
              <a:t>primarily infects the mucosa of the </a:t>
            </a:r>
            <a:r>
              <a:rPr lang="en-GB" sz="3000" dirty="0" smtClean="0">
                <a:latin typeface="Rockwell" panose="02060603020205020403" pitchFamily="18" charset="0"/>
              </a:rPr>
              <a:t>nose, pharynx</a:t>
            </a:r>
            <a:r>
              <a:rPr lang="en-GB" sz="3000" dirty="0">
                <a:latin typeface="Rockwell" panose="02060603020205020403" pitchFamily="18" charset="0"/>
              </a:rPr>
              <a:t>, tonsils, or </a:t>
            </a:r>
            <a:r>
              <a:rPr lang="en-GB" sz="3000" dirty="0" smtClean="0">
                <a:latin typeface="Rockwell" panose="02060603020205020403" pitchFamily="18" charset="0"/>
              </a:rPr>
              <a:t>larynx.</a:t>
            </a:r>
          </a:p>
          <a:p>
            <a:endParaRPr lang="en-US" sz="3000" dirty="0">
              <a:latin typeface="Rockwell" panose="02060603020205020403" pitchFamily="18" charset="0"/>
            </a:endParaRPr>
          </a:p>
          <a:p>
            <a:r>
              <a:rPr lang="en-GB" sz="3000" dirty="0">
                <a:latin typeface="Rockwell" panose="02060603020205020403" pitchFamily="18" charset="0"/>
              </a:rPr>
              <a:t>Absorption of toxin </a:t>
            </a:r>
            <a:r>
              <a:rPr lang="en-GB" sz="3000" dirty="0" smtClean="0">
                <a:latin typeface="Rockwell" panose="02060603020205020403" pitchFamily="18" charset="0"/>
              </a:rPr>
              <a:t>can result </a:t>
            </a:r>
            <a:r>
              <a:rPr lang="en-GB" sz="3000" dirty="0">
                <a:latin typeface="Rockwell" panose="02060603020205020403" pitchFamily="18" charset="0"/>
              </a:rPr>
              <a:t>in severe complications such as life-threatening myocarditis </a:t>
            </a:r>
            <a:r>
              <a:rPr lang="en-GB" sz="3000" dirty="0" smtClean="0">
                <a:latin typeface="Rockwell" panose="02060603020205020403" pitchFamily="18" charset="0"/>
              </a:rPr>
              <a:t>or polyneuritis.</a:t>
            </a:r>
          </a:p>
          <a:p>
            <a:endParaRPr lang="en-GB" sz="3000" dirty="0" smtClean="0">
              <a:latin typeface="Rockwell" panose="02060603020205020403" pitchFamily="18" charset="0"/>
            </a:endParaRPr>
          </a:p>
          <a:p>
            <a:r>
              <a:rPr lang="en-GB" sz="3000" dirty="0" smtClean="0">
                <a:latin typeface="Rockwell" panose="02060603020205020403" pitchFamily="18" charset="0"/>
              </a:rPr>
              <a:t>Humans </a:t>
            </a:r>
            <a:r>
              <a:rPr lang="en-GB" sz="3000" dirty="0">
                <a:latin typeface="Rockwell" panose="02060603020205020403" pitchFamily="18" charset="0"/>
              </a:rPr>
              <a:t>are the only natural reservoir of </a:t>
            </a:r>
            <a:r>
              <a:rPr lang="en-GB" sz="3000" i="1" dirty="0">
                <a:latin typeface="Rockwell" panose="02060603020205020403" pitchFamily="18" charset="0"/>
              </a:rPr>
              <a:t>C. diphtheria</a:t>
            </a:r>
            <a:r>
              <a:rPr lang="en-GB" sz="3000" i="1" dirty="0" smtClean="0">
                <a:latin typeface="Rockwell" panose="02060603020205020403" pitchFamily="18" charset="0"/>
              </a:rPr>
              <a:t>.</a:t>
            </a:r>
            <a:endParaRPr lang="en-GB" sz="3000" i="1" dirty="0">
              <a:latin typeface="Rockwell" panose="02060603020205020403" pitchFamily="18" charset="0"/>
            </a:endParaRPr>
          </a:p>
        </p:txBody>
      </p:sp>
    </p:spTree>
    <p:extLst>
      <p:ext uri="{BB962C8B-B14F-4D97-AF65-F5344CB8AC3E}">
        <p14:creationId xmlns:p14="http://schemas.microsoft.com/office/powerpoint/2010/main" val="2954045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30" y="302359"/>
            <a:ext cx="11500833" cy="6340197"/>
          </a:xfrm>
          <a:prstGeom prst="rect">
            <a:avLst/>
          </a:prstGeom>
        </p:spPr>
        <p:txBody>
          <a:bodyPr wrap="square">
            <a:spAutoFit/>
          </a:bodyPr>
          <a:lstStyle/>
          <a:p>
            <a:pPr algn="ctr"/>
            <a:r>
              <a:rPr lang="en-GB" sz="2900" dirty="0" smtClean="0">
                <a:solidFill>
                  <a:srgbClr val="0070C0"/>
                </a:solidFill>
                <a:latin typeface="Rockwell" panose="02060603020205020403" pitchFamily="18" charset="0"/>
              </a:rPr>
              <a:t>PATHOBIOLOGY</a:t>
            </a:r>
          </a:p>
          <a:p>
            <a:pPr algn="just"/>
            <a:r>
              <a:rPr lang="en-GB" sz="2900" dirty="0">
                <a:latin typeface="Rockwell" panose="02060603020205020403" pitchFamily="18" charset="0"/>
              </a:rPr>
              <a:t>In classic respiratory diphtheria, C. </a:t>
            </a:r>
            <a:r>
              <a:rPr lang="en-GB" sz="2900" dirty="0" err="1">
                <a:latin typeface="Rockwell" panose="02060603020205020403" pitchFamily="18" charset="0"/>
              </a:rPr>
              <a:t>diphtheriae</a:t>
            </a:r>
            <a:r>
              <a:rPr lang="en-GB" sz="2900" dirty="0">
                <a:latin typeface="Rockwell" panose="02060603020205020403" pitchFamily="18" charset="0"/>
              </a:rPr>
              <a:t> colonizes the mucosal </a:t>
            </a:r>
            <a:r>
              <a:rPr lang="en-GB" sz="2900" dirty="0" smtClean="0">
                <a:latin typeface="Rockwell" panose="02060603020205020403" pitchFamily="18" charset="0"/>
              </a:rPr>
              <a:t>surface of </a:t>
            </a:r>
            <a:r>
              <a:rPr lang="en-GB" sz="2900" dirty="0">
                <a:latin typeface="Rockwell" panose="02060603020205020403" pitchFamily="18" charset="0"/>
              </a:rPr>
              <a:t>the </a:t>
            </a:r>
            <a:r>
              <a:rPr lang="en-GB" sz="2900" dirty="0" err="1">
                <a:latin typeface="Rockwell" panose="02060603020205020403" pitchFamily="18" charset="0"/>
              </a:rPr>
              <a:t>nasopharynx</a:t>
            </a:r>
            <a:r>
              <a:rPr lang="en-GB" sz="2900" dirty="0">
                <a:latin typeface="Rockwell" panose="02060603020205020403" pitchFamily="18" charset="0"/>
              </a:rPr>
              <a:t> or larynx and multiplies locally without blood </a:t>
            </a:r>
            <a:r>
              <a:rPr lang="en-GB" sz="2900" dirty="0" smtClean="0">
                <a:latin typeface="Rockwell" panose="02060603020205020403" pitchFamily="18" charset="0"/>
              </a:rPr>
              <a:t>stream invasion. </a:t>
            </a:r>
          </a:p>
          <a:p>
            <a:pPr algn="just"/>
            <a:r>
              <a:rPr lang="en-GB" sz="2900" dirty="0" smtClean="0">
                <a:latin typeface="Rockwell" panose="02060603020205020403" pitchFamily="18" charset="0"/>
              </a:rPr>
              <a:t>The </a:t>
            </a:r>
            <a:r>
              <a:rPr lang="en-GB" sz="2900" dirty="0">
                <a:latin typeface="Rockwell" panose="02060603020205020403" pitchFamily="18" charset="0"/>
              </a:rPr>
              <a:t>symptoms and signs of diphtheria are attributable to toxin</a:t>
            </a:r>
          </a:p>
          <a:p>
            <a:pPr algn="just"/>
            <a:r>
              <a:rPr lang="en-GB" sz="2900" dirty="0">
                <a:latin typeface="Rockwell" panose="02060603020205020403" pitchFamily="18" charset="0"/>
              </a:rPr>
              <a:t>production. </a:t>
            </a:r>
            <a:endParaRPr lang="en-GB" sz="2900" dirty="0" smtClean="0">
              <a:latin typeface="Rockwell" panose="02060603020205020403" pitchFamily="18" charset="0"/>
            </a:endParaRPr>
          </a:p>
          <a:p>
            <a:pPr algn="just"/>
            <a:r>
              <a:rPr lang="en-GB" sz="2900" dirty="0" smtClean="0">
                <a:latin typeface="Rockwell" panose="02060603020205020403" pitchFamily="18" charset="0"/>
              </a:rPr>
              <a:t>Diphtheria </a:t>
            </a:r>
            <a:r>
              <a:rPr lang="en-GB" sz="2900" dirty="0">
                <a:latin typeface="Rockwell" panose="02060603020205020403" pitchFamily="18" charset="0"/>
              </a:rPr>
              <a:t>toxin is an extremely potent inhibitor of protein </a:t>
            </a:r>
            <a:r>
              <a:rPr lang="en-GB" sz="2900" dirty="0" smtClean="0">
                <a:latin typeface="Rockwell" panose="02060603020205020403" pitchFamily="18" charset="0"/>
              </a:rPr>
              <a:t>synthesis, and </a:t>
            </a:r>
            <a:r>
              <a:rPr lang="en-GB" sz="2900" dirty="0">
                <a:latin typeface="Rockwell" panose="02060603020205020403" pitchFamily="18" charset="0"/>
              </a:rPr>
              <a:t>the estimated human lethal dose is 0.1 mg/kg. Released </a:t>
            </a:r>
            <a:r>
              <a:rPr lang="en-GB" sz="2900" dirty="0" smtClean="0">
                <a:latin typeface="Rockwell" panose="02060603020205020403" pitchFamily="18" charset="0"/>
              </a:rPr>
              <a:t>toxin causes </a:t>
            </a:r>
            <a:r>
              <a:rPr lang="en-GB" sz="2900" dirty="0">
                <a:latin typeface="Rockwell" panose="02060603020205020403" pitchFamily="18" charset="0"/>
              </a:rPr>
              <a:t>local tissue necrosis with the formation of a tough </a:t>
            </a:r>
            <a:r>
              <a:rPr lang="en-GB" sz="2900" dirty="0" err="1" smtClean="0">
                <a:latin typeface="Rockwell" panose="02060603020205020403" pitchFamily="18" charset="0"/>
              </a:rPr>
              <a:t>pseudomembrane</a:t>
            </a:r>
            <a:r>
              <a:rPr lang="en-GB" sz="2900" dirty="0" smtClean="0">
                <a:latin typeface="Rockwell" panose="02060603020205020403" pitchFamily="18" charset="0"/>
              </a:rPr>
              <a:t> composed </a:t>
            </a:r>
            <a:r>
              <a:rPr lang="en-GB" sz="2900" dirty="0">
                <a:latin typeface="Rockwell" panose="02060603020205020403" pitchFamily="18" charset="0"/>
              </a:rPr>
              <a:t>of a mixture of fibrin, dead cells, and bacteria that is firmly </a:t>
            </a:r>
            <a:r>
              <a:rPr lang="en-GB" sz="2900" dirty="0" smtClean="0">
                <a:latin typeface="Rockwell" panose="02060603020205020403" pitchFamily="18" charset="0"/>
              </a:rPr>
              <a:t>adherent to </a:t>
            </a:r>
            <a:r>
              <a:rPr lang="en-GB" sz="2900" dirty="0">
                <a:latin typeface="Rockwell" panose="02060603020205020403" pitchFamily="18" charset="0"/>
              </a:rPr>
              <a:t>the underling </a:t>
            </a:r>
            <a:r>
              <a:rPr lang="en-GB" sz="2900" dirty="0" err="1">
                <a:latin typeface="Rockwell" panose="02060603020205020403" pitchFamily="18" charset="0"/>
              </a:rPr>
              <a:t>submucosal</a:t>
            </a:r>
            <a:r>
              <a:rPr lang="en-GB" sz="2900" dirty="0">
                <a:latin typeface="Rockwell" panose="02060603020205020403" pitchFamily="18" charset="0"/>
              </a:rPr>
              <a:t> tissue. </a:t>
            </a:r>
            <a:endParaRPr lang="en-GB" sz="2900" dirty="0" smtClean="0">
              <a:latin typeface="Rockwell" panose="02060603020205020403" pitchFamily="18" charset="0"/>
            </a:endParaRPr>
          </a:p>
          <a:p>
            <a:pPr algn="just"/>
            <a:r>
              <a:rPr lang="en-GB" sz="2900" dirty="0" smtClean="0">
                <a:latin typeface="Rockwell" panose="02060603020205020403" pitchFamily="18" charset="0"/>
              </a:rPr>
              <a:t>The </a:t>
            </a:r>
            <a:r>
              <a:rPr lang="en-GB" sz="2900" dirty="0">
                <a:latin typeface="Rockwell" panose="02060603020205020403" pitchFamily="18" charset="0"/>
              </a:rPr>
              <a:t>membrane usually begins on </a:t>
            </a:r>
            <a:r>
              <a:rPr lang="en-GB" sz="2900" dirty="0" smtClean="0">
                <a:latin typeface="Rockwell" panose="02060603020205020403" pitchFamily="18" charset="0"/>
              </a:rPr>
              <a:t>the tonsils</a:t>
            </a:r>
            <a:r>
              <a:rPr lang="en-GB" sz="2900" dirty="0">
                <a:latin typeface="Rockwell" panose="02060603020205020403" pitchFamily="18" charset="0"/>
              </a:rPr>
              <a:t>, on the posterior pharynx, or in the nose</a:t>
            </a:r>
            <a:r>
              <a:rPr lang="en-GB" sz="2900" dirty="0" smtClean="0">
                <a:latin typeface="Rockwell" panose="02060603020205020403" pitchFamily="18" charset="0"/>
              </a:rPr>
              <a:t>.</a:t>
            </a:r>
            <a:endParaRPr lang="en-US" sz="2900" dirty="0">
              <a:latin typeface="Rockwell" panose="02060603020205020403" pitchFamily="18" charset="0"/>
            </a:endParaRPr>
          </a:p>
        </p:txBody>
      </p:sp>
    </p:spTree>
    <p:extLst>
      <p:ext uri="{BB962C8B-B14F-4D97-AF65-F5344CB8AC3E}">
        <p14:creationId xmlns:p14="http://schemas.microsoft.com/office/powerpoint/2010/main" val="101293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251" y="313899"/>
            <a:ext cx="11546006" cy="6093976"/>
          </a:xfrm>
          <a:prstGeom prst="rect">
            <a:avLst/>
          </a:prstGeom>
        </p:spPr>
        <p:txBody>
          <a:bodyPr wrap="square">
            <a:spAutoFit/>
          </a:bodyPr>
          <a:lstStyle/>
          <a:p>
            <a:pPr algn="just"/>
            <a:r>
              <a:rPr lang="en-GB" sz="3000" dirty="0">
                <a:latin typeface="Rockwell" panose="02060603020205020403" pitchFamily="18" charset="0"/>
              </a:rPr>
              <a:t>In more severe cases, </a:t>
            </a:r>
            <a:r>
              <a:rPr lang="en-GB" sz="3000" dirty="0" smtClean="0">
                <a:latin typeface="Rockwell" panose="02060603020205020403" pitchFamily="18" charset="0"/>
              </a:rPr>
              <a:t>it progressively </a:t>
            </a:r>
            <a:r>
              <a:rPr lang="en-GB" sz="3000" dirty="0">
                <a:latin typeface="Rockwell" panose="02060603020205020403" pitchFamily="18" charset="0"/>
              </a:rPr>
              <a:t>extends over </a:t>
            </a:r>
            <a:r>
              <a:rPr lang="en-GB" sz="3000" dirty="0" smtClean="0">
                <a:latin typeface="Rockwell" panose="02060603020205020403" pitchFamily="18" charset="0"/>
              </a:rPr>
              <a:t>the pharyngeal </a:t>
            </a:r>
            <a:r>
              <a:rPr lang="en-GB" sz="3000" dirty="0">
                <a:latin typeface="Rockwell" panose="02060603020205020403" pitchFamily="18" charset="0"/>
              </a:rPr>
              <a:t>wall, </a:t>
            </a:r>
            <a:r>
              <a:rPr lang="en-GB" sz="3000" dirty="0" err="1">
                <a:latin typeface="Rockwell" panose="02060603020205020403" pitchFamily="18" charset="0"/>
              </a:rPr>
              <a:t>fauces</a:t>
            </a:r>
            <a:r>
              <a:rPr lang="en-GB" sz="3000" dirty="0">
                <a:latin typeface="Rockwell" panose="02060603020205020403" pitchFamily="18" charset="0"/>
              </a:rPr>
              <a:t>, and soft palate </a:t>
            </a:r>
            <a:r>
              <a:rPr lang="en-GB" sz="3000" dirty="0" smtClean="0">
                <a:latin typeface="Rockwell" panose="02060603020205020403" pitchFamily="18" charset="0"/>
              </a:rPr>
              <a:t>and into </a:t>
            </a:r>
            <a:r>
              <a:rPr lang="en-GB" sz="3000" dirty="0">
                <a:latin typeface="Rockwell" panose="02060603020205020403" pitchFamily="18" charset="0"/>
              </a:rPr>
              <a:t>the larynx and may result in respiratory obstruction. </a:t>
            </a:r>
            <a:endParaRPr lang="en-GB" sz="3000" dirty="0" smtClean="0">
              <a:latin typeface="Rockwell" panose="02060603020205020403" pitchFamily="18" charset="0"/>
            </a:endParaRPr>
          </a:p>
          <a:p>
            <a:pPr algn="just"/>
            <a:endParaRPr lang="en-GB" sz="3000" dirty="0" smtClean="0">
              <a:latin typeface="Rockwell" panose="02060603020205020403" pitchFamily="18" charset="0"/>
            </a:endParaRPr>
          </a:p>
          <a:p>
            <a:pPr algn="just"/>
            <a:r>
              <a:rPr lang="en-GB" sz="3000" dirty="0" smtClean="0">
                <a:latin typeface="Rockwell" panose="02060603020205020403" pitchFamily="18" charset="0"/>
              </a:rPr>
              <a:t>Toxin </a:t>
            </a:r>
            <a:r>
              <a:rPr lang="en-GB" sz="3000" dirty="0">
                <a:latin typeface="Rockwell" panose="02060603020205020403" pitchFamily="18" charset="0"/>
              </a:rPr>
              <a:t>entering </a:t>
            </a:r>
            <a:r>
              <a:rPr lang="en-GB" sz="3000" dirty="0" err="1" smtClean="0">
                <a:latin typeface="Rockwell" panose="02060603020205020403" pitchFamily="18" charset="0"/>
              </a:rPr>
              <a:t>theblood</a:t>
            </a:r>
            <a:r>
              <a:rPr lang="en-GB" sz="3000" dirty="0" smtClean="0">
                <a:latin typeface="Rockwell" panose="02060603020205020403" pitchFamily="18" charset="0"/>
              </a:rPr>
              <a:t> </a:t>
            </a:r>
            <a:r>
              <a:rPr lang="en-GB" sz="3000" dirty="0">
                <a:latin typeface="Rockwell" panose="02060603020205020403" pitchFamily="18" charset="0"/>
              </a:rPr>
              <a:t>stream causes tissue damage at distant sites, particularly the </a:t>
            </a:r>
            <a:r>
              <a:rPr lang="en-GB" sz="3000" dirty="0" smtClean="0">
                <a:latin typeface="Rockwell" panose="02060603020205020403" pitchFamily="18" charset="0"/>
              </a:rPr>
              <a:t>heart (myocarditis</a:t>
            </a:r>
            <a:r>
              <a:rPr lang="en-GB" sz="3000" dirty="0">
                <a:latin typeface="Rockwell" panose="02060603020205020403" pitchFamily="18" charset="0"/>
              </a:rPr>
              <a:t>), nerves (demyelination), and kidney (tubular necrosis). </a:t>
            </a:r>
            <a:endParaRPr lang="en-GB" sz="3000" dirty="0" smtClean="0">
              <a:latin typeface="Rockwell" panose="02060603020205020403" pitchFamily="18" charset="0"/>
            </a:endParaRPr>
          </a:p>
          <a:p>
            <a:pPr algn="just"/>
            <a:endParaRPr lang="en-GB" sz="3000" dirty="0" smtClean="0">
              <a:latin typeface="Rockwell" panose="02060603020205020403" pitchFamily="18" charset="0"/>
            </a:endParaRPr>
          </a:p>
          <a:p>
            <a:pPr algn="just"/>
            <a:r>
              <a:rPr lang="en-GB" sz="3000" dirty="0" smtClean="0">
                <a:latin typeface="Rockwell" panose="02060603020205020403" pitchFamily="18" charset="0"/>
              </a:rPr>
              <a:t>The extent </a:t>
            </a:r>
            <a:r>
              <a:rPr lang="en-GB" sz="3000" dirty="0">
                <a:latin typeface="Rockwell" panose="02060603020205020403" pitchFamily="18" charset="0"/>
              </a:rPr>
              <a:t>of toxin absorption varies with the site of infection, being much </a:t>
            </a:r>
            <a:r>
              <a:rPr lang="en-GB" sz="3000" dirty="0" smtClean="0">
                <a:latin typeface="Rockwell" panose="02060603020205020403" pitchFamily="18" charset="0"/>
              </a:rPr>
              <a:t>less from </a:t>
            </a:r>
            <a:r>
              <a:rPr lang="en-GB" sz="3000" dirty="0">
                <a:latin typeface="Rockwell" panose="02060603020205020403" pitchFamily="18" charset="0"/>
              </a:rPr>
              <a:t>the skin or nose than from the pharynx. </a:t>
            </a:r>
            <a:endParaRPr lang="en-GB" sz="3000" dirty="0" smtClean="0">
              <a:latin typeface="Rockwell" panose="02060603020205020403" pitchFamily="18" charset="0"/>
            </a:endParaRPr>
          </a:p>
          <a:p>
            <a:pPr algn="just"/>
            <a:endParaRPr lang="en-GB" sz="3000" dirty="0">
              <a:latin typeface="Rockwell" panose="02060603020205020403" pitchFamily="18" charset="0"/>
            </a:endParaRPr>
          </a:p>
          <a:p>
            <a:pPr algn="just"/>
            <a:r>
              <a:rPr lang="en-GB" sz="3000" dirty="0" err="1" smtClean="0">
                <a:latin typeface="Rockwell" panose="02060603020205020403" pitchFamily="18" charset="0"/>
              </a:rPr>
              <a:t>Nontoxigenic</a:t>
            </a:r>
            <a:r>
              <a:rPr lang="en-GB" sz="3000" dirty="0" smtClean="0">
                <a:latin typeface="Rockwell" panose="02060603020205020403" pitchFamily="18" charset="0"/>
              </a:rPr>
              <a:t> </a:t>
            </a:r>
            <a:r>
              <a:rPr lang="en-GB" sz="3000" dirty="0">
                <a:latin typeface="Rockwell" panose="02060603020205020403" pitchFamily="18" charset="0"/>
              </a:rPr>
              <a:t>strains may </a:t>
            </a:r>
            <a:r>
              <a:rPr lang="en-GB" sz="3000" dirty="0" smtClean="0">
                <a:latin typeface="Rockwell" panose="02060603020205020403" pitchFamily="18" charset="0"/>
              </a:rPr>
              <a:t>cause mild </a:t>
            </a:r>
            <a:r>
              <a:rPr lang="en-GB" sz="3000" dirty="0">
                <a:latin typeface="Rockwell" panose="02060603020205020403" pitchFamily="18" charset="0"/>
              </a:rPr>
              <a:t>local respiratory disease and rarely a membrane.</a:t>
            </a:r>
          </a:p>
        </p:txBody>
      </p:sp>
    </p:spTree>
    <p:extLst>
      <p:ext uri="{BB962C8B-B14F-4D97-AF65-F5344CB8AC3E}">
        <p14:creationId xmlns:p14="http://schemas.microsoft.com/office/powerpoint/2010/main" val="207234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5" y="300251"/>
            <a:ext cx="11532358" cy="6093976"/>
          </a:xfrm>
          <a:prstGeom prst="rect">
            <a:avLst/>
          </a:prstGeom>
        </p:spPr>
        <p:txBody>
          <a:bodyPr wrap="square">
            <a:spAutoFit/>
          </a:bodyPr>
          <a:lstStyle/>
          <a:p>
            <a:pPr algn="just"/>
            <a:r>
              <a:rPr lang="en-GB" sz="3000" b="1" dirty="0">
                <a:latin typeface="Rockwell" panose="02060603020205020403" pitchFamily="18" charset="0"/>
              </a:rPr>
              <a:t>Clinical features</a:t>
            </a:r>
          </a:p>
          <a:p>
            <a:pPr algn="just"/>
            <a:r>
              <a:rPr lang="en-GB" sz="3000" dirty="0">
                <a:latin typeface="Rockwell" panose="02060603020205020403" pitchFamily="18" charset="0"/>
              </a:rPr>
              <a:t>Diphtheria was formerly a disease of childhood but </a:t>
            </a:r>
            <a:r>
              <a:rPr lang="en-GB" sz="3000" dirty="0" smtClean="0">
                <a:latin typeface="Rockwell" panose="02060603020205020403" pitchFamily="18" charset="0"/>
              </a:rPr>
              <a:t>may affect </a:t>
            </a:r>
            <a:r>
              <a:rPr lang="en-GB" sz="3000" dirty="0">
                <a:latin typeface="Rockwell" panose="02060603020205020403" pitchFamily="18" charset="0"/>
              </a:rPr>
              <a:t>adults in countries where childhood </a:t>
            </a:r>
            <a:r>
              <a:rPr lang="en-GB" sz="3000" dirty="0" smtClean="0">
                <a:latin typeface="Rockwell" panose="02060603020205020403" pitchFamily="18" charset="0"/>
              </a:rPr>
              <a:t>immunization has </a:t>
            </a:r>
            <a:r>
              <a:rPr lang="en-GB" sz="3000" dirty="0">
                <a:latin typeface="Rockwell" panose="02060603020205020403" pitchFamily="18" charset="0"/>
              </a:rPr>
              <a:t>been interrupted or uptake is poor. </a:t>
            </a:r>
            <a:endParaRPr lang="en-GB" sz="3000" dirty="0" smtClean="0">
              <a:latin typeface="Rockwell" panose="02060603020205020403" pitchFamily="18" charset="0"/>
            </a:endParaRPr>
          </a:p>
          <a:p>
            <a:pPr algn="just"/>
            <a:r>
              <a:rPr lang="en-GB" sz="3000" dirty="0" smtClean="0">
                <a:latin typeface="Rockwell" panose="02060603020205020403" pitchFamily="18" charset="0"/>
              </a:rPr>
              <a:t>The </a:t>
            </a:r>
            <a:r>
              <a:rPr lang="en-GB" sz="3000" dirty="0">
                <a:latin typeface="Rockwell" panose="02060603020205020403" pitchFamily="18" charset="0"/>
              </a:rPr>
              <a:t>incubation </a:t>
            </a:r>
            <a:r>
              <a:rPr lang="en-GB" sz="3000" dirty="0" smtClean="0">
                <a:latin typeface="Rockwell" panose="02060603020205020403" pitchFamily="18" charset="0"/>
              </a:rPr>
              <a:t>period is </a:t>
            </a:r>
            <a:r>
              <a:rPr lang="en-GB" sz="3000" dirty="0">
                <a:latin typeface="Rockwell" panose="02060603020205020403" pitchFamily="18" charset="0"/>
              </a:rPr>
              <a:t>2–7 days. </a:t>
            </a:r>
            <a:endParaRPr lang="en-GB" sz="3000" dirty="0" smtClean="0">
              <a:latin typeface="Rockwell" panose="02060603020205020403" pitchFamily="18" charset="0"/>
            </a:endParaRPr>
          </a:p>
          <a:p>
            <a:pPr algn="just"/>
            <a:r>
              <a:rPr lang="en-GB" sz="3000" dirty="0" smtClean="0">
                <a:latin typeface="Rockwell" panose="02060603020205020403" pitchFamily="18" charset="0"/>
              </a:rPr>
              <a:t>The </a:t>
            </a:r>
            <a:r>
              <a:rPr lang="en-GB" sz="3000" dirty="0">
                <a:latin typeface="Rockwell" panose="02060603020205020403" pitchFamily="18" charset="0"/>
              </a:rPr>
              <a:t>manifestations may be regarded as </a:t>
            </a:r>
            <a:r>
              <a:rPr lang="en-GB" sz="3000" dirty="0" smtClean="0">
                <a:latin typeface="Rockwell" panose="02060603020205020403" pitchFamily="18" charset="0"/>
              </a:rPr>
              <a:t>local (due </a:t>
            </a:r>
            <a:r>
              <a:rPr lang="en-GB" sz="3000" dirty="0">
                <a:latin typeface="Rockwell" panose="02060603020205020403" pitchFamily="18" charset="0"/>
              </a:rPr>
              <a:t>to the membrane) or systemic (due to exotoxin). </a:t>
            </a:r>
            <a:endParaRPr lang="en-GB" sz="3000" dirty="0" smtClean="0">
              <a:latin typeface="Rockwell" panose="02060603020205020403" pitchFamily="18" charset="0"/>
            </a:endParaRPr>
          </a:p>
          <a:p>
            <a:pPr algn="just"/>
            <a:r>
              <a:rPr lang="en-GB" sz="3000" dirty="0" smtClean="0">
                <a:latin typeface="Rockwell" panose="02060603020205020403" pitchFamily="18" charset="0"/>
              </a:rPr>
              <a:t>The </a:t>
            </a:r>
            <a:r>
              <a:rPr lang="en-GB" sz="3000" dirty="0">
                <a:latin typeface="Rockwell" panose="02060603020205020403" pitchFamily="18" charset="0"/>
              </a:rPr>
              <a:t>illness is insidious in onset, but may be </a:t>
            </a:r>
            <a:r>
              <a:rPr lang="en-GB" sz="3000" dirty="0" smtClean="0">
                <a:latin typeface="Rockwell" panose="02060603020205020403" pitchFamily="18" charset="0"/>
              </a:rPr>
              <a:t>complicated by </a:t>
            </a:r>
            <a:r>
              <a:rPr lang="en-GB" sz="3000" dirty="0">
                <a:latin typeface="Rockwell" panose="02060603020205020403" pitchFamily="18" charset="0"/>
              </a:rPr>
              <a:t>co-infection with other bacteria such as </a:t>
            </a:r>
            <a:r>
              <a:rPr lang="en-GB" sz="3000" i="1" dirty="0" smtClean="0">
                <a:latin typeface="Rockwell" panose="02060603020205020403" pitchFamily="18" charset="0"/>
              </a:rPr>
              <a:t>Strep. </a:t>
            </a:r>
            <a:r>
              <a:rPr lang="en-GB" sz="3000" i="1" dirty="0" err="1" smtClean="0">
                <a:latin typeface="Rockwell" panose="02060603020205020403" pitchFamily="18" charset="0"/>
              </a:rPr>
              <a:t>pyogenes</a:t>
            </a:r>
            <a:r>
              <a:rPr lang="en-GB" sz="3000" dirty="0" smtClean="0">
                <a:latin typeface="Rockwell" panose="02060603020205020403" pitchFamily="18" charset="0"/>
              </a:rPr>
              <a:t>.</a:t>
            </a:r>
          </a:p>
          <a:p>
            <a:pPr algn="just"/>
            <a:endParaRPr lang="en-GB" sz="3000" b="1" dirty="0" smtClean="0">
              <a:latin typeface="Rockwell" panose="02060603020205020403" pitchFamily="18" charset="0"/>
            </a:endParaRPr>
          </a:p>
          <a:p>
            <a:pPr algn="just"/>
            <a:r>
              <a:rPr lang="en-GB" sz="3000" b="1" dirty="0" smtClean="0">
                <a:latin typeface="Rockwell" panose="02060603020205020403" pitchFamily="18" charset="0"/>
              </a:rPr>
              <a:t>Nasal </a:t>
            </a:r>
            <a:r>
              <a:rPr lang="en-GB" sz="3000" b="1" dirty="0">
                <a:latin typeface="Rockwell" panose="02060603020205020403" pitchFamily="18" charset="0"/>
              </a:rPr>
              <a:t>diphtheria </a:t>
            </a:r>
            <a:r>
              <a:rPr lang="en-GB" sz="3000" dirty="0">
                <a:latin typeface="Rockwell" panose="02060603020205020403" pitchFamily="18" charset="0"/>
              </a:rPr>
              <a:t>is characterized by the presence </a:t>
            </a:r>
            <a:r>
              <a:rPr lang="en-GB" sz="3000" dirty="0" smtClean="0">
                <a:latin typeface="Rockwell" panose="02060603020205020403" pitchFamily="18" charset="0"/>
              </a:rPr>
              <a:t>of a </a:t>
            </a:r>
            <a:r>
              <a:rPr lang="en-GB" sz="3000" dirty="0">
                <a:latin typeface="Rockwell" panose="02060603020205020403" pitchFamily="18" charset="0"/>
              </a:rPr>
              <a:t>unilateral, </a:t>
            </a:r>
            <a:r>
              <a:rPr lang="en-GB" sz="3000" dirty="0" err="1">
                <a:latin typeface="Rockwell" panose="02060603020205020403" pitchFamily="18" charset="0"/>
              </a:rPr>
              <a:t>serosanguineous</a:t>
            </a:r>
            <a:r>
              <a:rPr lang="en-GB" sz="3000" dirty="0">
                <a:latin typeface="Rockwell" panose="02060603020205020403" pitchFamily="18" charset="0"/>
              </a:rPr>
              <a:t> nasal discharge that crusts</a:t>
            </a:r>
          </a:p>
          <a:p>
            <a:pPr algn="just"/>
            <a:r>
              <a:rPr lang="en-GB" sz="3000" dirty="0">
                <a:latin typeface="Rockwell" panose="02060603020205020403" pitchFamily="18" charset="0"/>
              </a:rPr>
              <a:t>around the external nares.</a:t>
            </a:r>
          </a:p>
        </p:txBody>
      </p:sp>
    </p:spTree>
    <p:extLst>
      <p:ext uri="{BB962C8B-B14F-4D97-AF65-F5344CB8AC3E}">
        <p14:creationId xmlns:p14="http://schemas.microsoft.com/office/powerpoint/2010/main" val="241464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081" y="327546"/>
            <a:ext cx="11436823" cy="6093976"/>
          </a:xfrm>
          <a:prstGeom prst="rect">
            <a:avLst/>
          </a:prstGeom>
        </p:spPr>
        <p:txBody>
          <a:bodyPr wrap="square">
            <a:spAutoFit/>
          </a:bodyPr>
          <a:lstStyle/>
          <a:p>
            <a:pPr algn="just"/>
            <a:r>
              <a:rPr lang="en-GB" sz="3000" b="1" dirty="0">
                <a:latin typeface="Rockwell" panose="02060603020205020403" pitchFamily="18" charset="0"/>
              </a:rPr>
              <a:t>Pharyngeal diphtheria </a:t>
            </a:r>
            <a:r>
              <a:rPr lang="en-GB" sz="3000" dirty="0">
                <a:latin typeface="Rockwell" panose="02060603020205020403" pitchFamily="18" charset="0"/>
              </a:rPr>
              <a:t>is associated with the </a:t>
            </a:r>
            <a:r>
              <a:rPr lang="en-GB" sz="3000" dirty="0" smtClean="0">
                <a:latin typeface="Rockwell" panose="02060603020205020403" pitchFamily="18" charset="0"/>
              </a:rPr>
              <a:t>greatest toxicity </a:t>
            </a:r>
            <a:r>
              <a:rPr lang="en-GB" sz="3000" dirty="0">
                <a:latin typeface="Rockwell" panose="02060603020205020403" pitchFamily="18" charset="0"/>
              </a:rPr>
              <a:t>and is characterized by marked tonsillar and pharyngeal</a:t>
            </a:r>
          </a:p>
          <a:p>
            <a:pPr algn="just"/>
            <a:r>
              <a:rPr lang="en-GB" sz="3000" dirty="0">
                <a:latin typeface="Rockwell" panose="02060603020205020403" pitchFamily="18" charset="0"/>
              </a:rPr>
              <a:t>inflammation and the presence of a membrane. </a:t>
            </a:r>
            <a:endParaRPr lang="en-GB" sz="3000" dirty="0" smtClean="0">
              <a:latin typeface="Rockwell" panose="02060603020205020403" pitchFamily="18" charset="0"/>
            </a:endParaRPr>
          </a:p>
          <a:p>
            <a:pPr algn="just"/>
            <a:r>
              <a:rPr lang="en-GB" sz="3000" dirty="0" smtClean="0">
                <a:latin typeface="Rockwell" panose="02060603020205020403" pitchFamily="18" charset="0"/>
              </a:rPr>
              <a:t>The tough </a:t>
            </a:r>
            <a:r>
              <a:rPr lang="en-GB" sz="3000" dirty="0">
                <a:latin typeface="Rockwell" panose="02060603020205020403" pitchFamily="18" charset="0"/>
              </a:rPr>
              <a:t>greyish yellow membrane is formed by fibrin, </a:t>
            </a:r>
            <a:r>
              <a:rPr lang="en-GB" sz="3000" dirty="0" smtClean="0">
                <a:latin typeface="Rockwell" panose="02060603020205020403" pitchFamily="18" charset="0"/>
              </a:rPr>
              <a:t>bacteria, epithelial </a:t>
            </a:r>
            <a:r>
              <a:rPr lang="en-GB" sz="3000" dirty="0">
                <a:latin typeface="Rockwell" panose="02060603020205020403" pitchFamily="18" charset="0"/>
              </a:rPr>
              <a:t>cells, mononuclear cells and polymorphs and </a:t>
            </a:r>
            <a:r>
              <a:rPr lang="en-GB" sz="3000" dirty="0" smtClean="0">
                <a:latin typeface="Rockwell" panose="02060603020205020403" pitchFamily="18" charset="0"/>
              </a:rPr>
              <a:t>is firmly </a:t>
            </a:r>
            <a:r>
              <a:rPr lang="en-GB" sz="3000" dirty="0">
                <a:latin typeface="Rockwell" panose="02060603020205020403" pitchFamily="18" charset="0"/>
              </a:rPr>
              <a:t>adherent to the underlying tissue. </a:t>
            </a:r>
            <a:endParaRPr lang="en-GB" sz="3000" dirty="0" smtClean="0">
              <a:latin typeface="Rockwell" panose="02060603020205020403" pitchFamily="18" charset="0"/>
            </a:endParaRPr>
          </a:p>
          <a:p>
            <a:pPr algn="just"/>
            <a:r>
              <a:rPr lang="en-GB" sz="3000" dirty="0" smtClean="0">
                <a:latin typeface="Rockwell" panose="02060603020205020403" pitchFamily="18" charset="0"/>
              </a:rPr>
              <a:t>Regional lymphadenopathy, often </a:t>
            </a:r>
            <a:r>
              <a:rPr lang="en-GB" sz="3000" dirty="0">
                <a:latin typeface="Rockwell" panose="02060603020205020403" pitchFamily="18" charset="0"/>
              </a:rPr>
              <a:t>tender, is prominent and produces the </a:t>
            </a:r>
            <a:r>
              <a:rPr lang="en-GB" sz="3000" dirty="0" smtClean="0">
                <a:latin typeface="Rockwell" panose="02060603020205020403" pitchFamily="18" charset="0"/>
              </a:rPr>
              <a:t>so-called ‘bull-neck’.</a:t>
            </a:r>
          </a:p>
          <a:p>
            <a:pPr algn="just"/>
            <a:endParaRPr lang="en-GB" sz="3000" b="1" dirty="0" smtClean="0">
              <a:latin typeface="Rockwell" panose="02060603020205020403" pitchFamily="18" charset="0"/>
            </a:endParaRPr>
          </a:p>
          <a:p>
            <a:pPr algn="just"/>
            <a:r>
              <a:rPr lang="en-GB" sz="3000" b="1" dirty="0" smtClean="0">
                <a:latin typeface="Rockwell" panose="02060603020205020403" pitchFamily="18" charset="0"/>
              </a:rPr>
              <a:t>Laryngeal </a:t>
            </a:r>
            <a:r>
              <a:rPr lang="en-GB" sz="3000" b="1" dirty="0">
                <a:latin typeface="Rockwell" panose="02060603020205020403" pitchFamily="18" charset="0"/>
              </a:rPr>
              <a:t>diphtheria </a:t>
            </a:r>
            <a:r>
              <a:rPr lang="en-GB" sz="3000" dirty="0">
                <a:latin typeface="Rockwell" panose="02060603020205020403" pitchFamily="18" charset="0"/>
              </a:rPr>
              <a:t>is usually a result of extension of the</a:t>
            </a:r>
          </a:p>
          <a:p>
            <a:pPr algn="just"/>
            <a:r>
              <a:rPr lang="en-GB" sz="3000" dirty="0">
                <a:latin typeface="Rockwell" panose="02060603020205020403" pitchFamily="18" charset="0"/>
              </a:rPr>
              <a:t>membrane from the pharynx. A husky voice, a brassy cough</a:t>
            </a:r>
          </a:p>
          <a:p>
            <a:pPr algn="just"/>
            <a:r>
              <a:rPr lang="en-GB" sz="3000" dirty="0">
                <a:latin typeface="Rockwell" panose="02060603020205020403" pitchFamily="18" charset="0"/>
              </a:rPr>
              <a:t>and later dyspnoea and cyanosis due to respiratory obstruction</a:t>
            </a:r>
          </a:p>
          <a:p>
            <a:pPr algn="just"/>
            <a:r>
              <a:rPr lang="en-GB" sz="3000" dirty="0">
                <a:latin typeface="Rockwell" panose="02060603020205020403" pitchFamily="18" charset="0"/>
              </a:rPr>
              <a:t>are common features.</a:t>
            </a:r>
          </a:p>
        </p:txBody>
      </p:sp>
    </p:spTree>
    <p:extLst>
      <p:ext uri="{BB962C8B-B14F-4D97-AF65-F5344CB8AC3E}">
        <p14:creationId xmlns:p14="http://schemas.microsoft.com/office/powerpoint/2010/main" val="272745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281" y="364656"/>
            <a:ext cx="11439445" cy="6093976"/>
          </a:xfrm>
          <a:prstGeom prst="rect">
            <a:avLst/>
          </a:prstGeom>
        </p:spPr>
        <p:txBody>
          <a:bodyPr wrap="square">
            <a:spAutoFit/>
          </a:bodyPr>
          <a:lstStyle/>
          <a:p>
            <a:pPr algn="just"/>
            <a:r>
              <a:rPr lang="en-GB" sz="3000" dirty="0">
                <a:latin typeface="Rockwell" panose="02060603020205020403" pitchFamily="18" charset="0"/>
              </a:rPr>
              <a:t>Clinically evident myocarditis </a:t>
            </a:r>
            <a:r>
              <a:rPr lang="en-GB" sz="3000" dirty="0" smtClean="0">
                <a:latin typeface="Rockwell" panose="02060603020205020403" pitchFamily="18" charset="0"/>
              </a:rPr>
              <a:t>occurs. Myocarditis </a:t>
            </a:r>
            <a:r>
              <a:rPr lang="en-GB" sz="3000" dirty="0">
                <a:latin typeface="Rockwell" panose="02060603020205020403" pitchFamily="18" charset="0"/>
              </a:rPr>
              <a:t>typically occurs in the first or </a:t>
            </a:r>
            <a:r>
              <a:rPr lang="en-GB" sz="3000" dirty="0" smtClean="0">
                <a:latin typeface="Rockwell" panose="02060603020205020403" pitchFamily="18" charset="0"/>
              </a:rPr>
              <a:t>second week </a:t>
            </a:r>
            <a:r>
              <a:rPr lang="en-GB" sz="3000" dirty="0">
                <a:latin typeface="Rockwell" panose="02060603020205020403" pitchFamily="18" charset="0"/>
              </a:rPr>
              <a:t>after the onset of respiratory symptoms and develops either </a:t>
            </a:r>
            <a:r>
              <a:rPr lang="en-GB" sz="3000" dirty="0" smtClean="0">
                <a:latin typeface="Rockwell" panose="02060603020205020403" pitchFamily="18" charset="0"/>
              </a:rPr>
              <a:t>suddenly or </a:t>
            </a:r>
            <a:r>
              <a:rPr lang="en-GB" sz="3000" dirty="0">
                <a:latin typeface="Rockwell" panose="02060603020205020403" pitchFamily="18" charset="0"/>
              </a:rPr>
              <a:t>insidiously with signs of low cardiac output and congestive failure. </a:t>
            </a:r>
            <a:endParaRPr lang="en-GB" sz="3000" dirty="0" smtClean="0">
              <a:latin typeface="Rockwell" panose="02060603020205020403" pitchFamily="18" charset="0"/>
            </a:endParaRPr>
          </a:p>
          <a:p>
            <a:pPr algn="just"/>
            <a:r>
              <a:rPr lang="en-GB" sz="3000" dirty="0" smtClean="0">
                <a:latin typeface="Rockwell" panose="02060603020205020403" pitchFamily="18" charset="0"/>
              </a:rPr>
              <a:t>Conduction disturbances</a:t>
            </a:r>
            <a:r>
              <a:rPr lang="en-GB" sz="3000" dirty="0">
                <a:latin typeface="Rockwell" panose="02060603020205020403" pitchFamily="18" charset="0"/>
              </a:rPr>
              <a:t>, which may occur without other signs of </a:t>
            </a:r>
            <a:r>
              <a:rPr lang="en-GB" sz="3000" dirty="0" smtClean="0">
                <a:latin typeface="Rockwell" panose="02060603020205020403" pitchFamily="18" charset="0"/>
              </a:rPr>
              <a:t>myocarditis, include </a:t>
            </a:r>
            <a:r>
              <a:rPr lang="en-GB" sz="3000" dirty="0">
                <a:latin typeface="Rockwell" panose="02060603020205020403" pitchFamily="18" charset="0"/>
              </a:rPr>
              <a:t>ST-T wave abnormalities, arrhythmias, and heart block. </a:t>
            </a:r>
            <a:endParaRPr lang="en-GB" sz="3000" dirty="0" smtClean="0">
              <a:latin typeface="Rockwell" panose="02060603020205020403" pitchFamily="18" charset="0"/>
            </a:endParaRPr>
          </a:p>
          <a:p>
            <a:pPr algn="just"/>
            <a:r>
              <a:rPr lang="en-GB" sz="3000" dirty="0" smtClean="0">
                <a:latin typeface="Rockwell" panose="02060603020205020403" pitchFamily="18" charset="0"/>
              </a:rPr>
              <a:t>Neurologic impairment </a:t>
            </a:r>
            <a:r>
              <a:rPr lang="en-GB" sz="3000" dirty="0">
                <a:latin typeface="Rockwell" panose="02060603020205020403" pitchFamily="18" charset="0"/>
              </a:rPr>
              <a:t>is manifested as cranial nerve palsies and peripheral </a:t>
            </a:r>
            <a:r>
              <a:rPr lang="en-GB" sz="3000" dirty="0" smtClean="0">
                <a:latin typeface="Rockwell" panose="02060603020205020403" pitchFamily="18" charset="0"/>
              </a:rPr>
              <a:t>neuritis. Palatal </a:t>
            </a:r>
            <a:r>
              <a:rPr lang="en-GB" sz="3000" dirty="0">
                <a:latin typeface="Rockwell" panose="02060603020205020403" pitchFamily="18" charset="0"/>
              </a:rPr>
              <a:t>or pharyngeal paralysis (or both) occurs during the acute </a:t>
            </a:r>
            <a:r>
              <a:rPr lang="en-GB" sz="3000" dirty="0" smtClean="0">
                <a:latin typeface="Rockwell" panose="02060603020205020403" pitchFamily="18" charset="0"/>
              </a:rPr>
              <a:t>phase; peripheral </a:t>
            </a:r>
            <a:r>
              <a:rPr lang="en-GB" sz="3000" dirty="0">
                <a:latin typeface="Rockwell" panose="02060603020205020403" pitchFamily="18" charset="0"/>
              </a:rPr>
              <a:t>neuritis, symmetrical and predominantly motor, occurs 2 to </a:t>
            </a:r>
            <a:r>
              <a:rPr lang="en-GB" sz="3000" dirty="0" smtClean="0">
                <a:latin typeface="Rockwell" panose="02060603020205020403" pitchFamily="18" charset="0"/>
              </a:rPr>
              <a:t>12 weeks </a:t>
            </a:r>
            <a:r>
              <a:rPr lang="en-GB" sz="3000" dirty="0">
                <a:latin typeface="Rockwell" panose="02060603020205020403" pitchFamily="18" charset="0"/>
              </a:rPr>
              <a:t>after onset of the disease.  </a:t>
            </a:r>
            <a:r>
              <a:rPr lang="en-GB" sz="3000" dirty="0" smtClean="0">
                <a:latin typeface="Rockwell" panose="02060603020205020403" pitchFamily="18" charset="0"/>
              </a:rPr>
              <a:t>Motor </a:t>
            </a:r>
            <a:r>
              <a:rPr lang="en-GB" sz="3000" dirty="0">
                <a:latin typeface="Rockwell" panose="02060603020205020403" pitchFamily="18" charset="0"/>
              </a:rPr>
              <a:t>deficit may range from minor </a:t>
            </a:r>
            <a:r>
              <a:rPr lang="en-GB" sz="3000" dirty="0" smtClean="0">
                <a:latin typeface="Rockwell" panose="02060603020205020403" pitchFamily="18" charset="0"/>
              </a:rPr>
              <a:t>proximal weakness </a:t>
            </a:r>
            <a:r>
              <a:rPr lang="en-GB" sz="3000" dirty="0">
                <a:latin typeface="Rockwell" panose="02060603020205020403" pitchFamily="18" charset="0"/>
              </a:rPr>
              <a:t>to complete paralysis.</a:t>
            </a:r>
          </a:p>
        </p:txBody>
      </p:sp>
    </p:spTree>
    <p:extLst>
      <p:ext uri="{BB962C8B-B14F-4D97-AF65-F5344CB8AC3E}">
        <p14:creationId xmlns:p14="http://schemas.microsoft.com/office/powerpoint/2010/main" val="182280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899" y="504968"/>
            <a:ext cx="11518710" cy="2400657"/>
          </a:xfrm>
          <a:prstGeom prst="rect">
            <a:avLst/>
          </a:prstGeom>
        </p:spPr>
        <p:txBody>
          <a:bodyPr wrap="square">
            <a:spAutoFit/>
          </a:bodyPr>
          <a:lstStyle/>
          <a:p>
            <a:pPr algn="just"/>
            <a:r>
              <a:rPr lang="en-GB" sz="3000" b="1" dirty="0">
                <a:solidFill>
                  <a:srgbClr val="034EA3"/>
                </a:solidFill>
                <a:latin typeface="Rockwell" panose="02060603020205020403" pitchFamily="18" charset="0"/>
              </a:rPr>
              <a:t>Diagnosis</a:t>
            </a:r>
          </a:p>
          <a:p>
            <a:pPr algn="just"/>
            <a:r>
              <a:rPr lang="en-GB" sz="3000" dirty="0">
                <a:solidFill>
                  <a:srgbClr val="231F20"/>
                </a:solidFill>
                <a:latin typeface="Rockwell" panose="02060603020205020403" pitchFamily="18" charset="0"/>
              </a:rPr>
              <a:t>The diagnosis of diphtheria is essentially clinical.</a:t>
            </a:r>
          </a:p>
          <a:p>
            <a:pPr algn="just"/>
            <a:r>
              <a:rPr lang="en-GB" sz="3000" dirty="0">
                <a:solidFill>
                  <a:srgbClr val="231F20"/>
                </a:solidFill>
                <a:latin typeface="Rockwell" panose="02060603020205020403" pitchFamily="18" charset="0"/>
              </a:rPr>
              <a:t>Confirmation of the diagnosis depends on the </a:t>
            </a:r>
            <a:r>
              <a:rPr lang="en-GB" sz="3000" dirty="0" smtClean="0">
                <a:solidFill>
                  <a:srgbClr val="231F20"/>
                </a:solidFill>
                <a:latin typeface="Rockwell" panose="02060603020205020403" pitchFamily="18" charset="0"/>
              </a:rPr>
              <a:t>demonstration of </a:t>
            </a:r>
            <a:r>
              <a:rPr lang="en-GB" sz="3000" dirty="0">
                <a:solidFill>
                  <a:srgbClr val="231F20"/>
                </a:solidFill>
                <a:latin typeface="Rockwell" panose="02060603020205020403" pitchFamily="18" charset="0"/>
              </a:rPr>
              <a:t>the organism in stained smears made from </a:t>
            </a:r>
            <a:r>
              <a:rPr lang="en-GB" sz="3000" dirty="0" smtClean="0">
                <a:solidFill>
                  <a:srgbClr val="231F20"/>
                </a:solidFill>
                <a:latin typeface="Rockwell" panose="02060603020205020403" pitchFamily="18" charset="0"/>
              </a:rPr>
              <a:t>the membrane </a:t>
            </a:r>
            <a:r>
              <a:rPr lang="en-GB" sz="3000" dirty="0">
                <a:solidFill>
                  <a:srgbClr val="231F20"/>
                </a:solidFill>
                <a:latin typeface="Rockwell" panose="02060603020205020403" pitchFamily="18" charset="0"/>
              </a:rPr>
              <a:t>and by culture using </a:t>
            </a:r>
            <a:r>
              <a:rPr lang="en-GB" sz="3000" dirty="0" err="1">
                <a:solidFill>
                  <a:srgbClr val="231F20"/>
                </a:solidFill>
                <a:latin typeface="Rockwell" panose="02060603020205020403" pitchFamily="18" charset="0"/>
              </a:rPr>
              <a:t>Loeffler’s</a:t>
            </a:r>
            <a:r>
              <a:rPr lang="en-GB" sz="3000" dirty="0">
                <a:solidFill>
                  <a:srgbClr val="231F20"/>
                </a:solidFill>
                <a:latin typeface="Rockwell" panose="02060603020205020403" pitchFamily="18" charset="0"/>
              </a:rPr>
              <a:t> medium.</a:t>
            </a:r>
            <a:endParaRPr lang="en-GB" sz="3000" dirty="0">
              <a:latin typeface="Rockwell" panose="02060603020205020403" pitchFamily="18" charset="0"/>
            </a:endParaRPr>
          </a:p>
        </p:txBody>
      </p:sp>
    </p:spTree>
    <p:extLst>
      <p:ext uri="{BB962C8B-B14F-4D97-AF65-F5344CB8AC3E}">
        <p14:creationId xmlns:p14="http://schemas.microsoft.com/office/powerpoint/2010/main" val="416309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4273" y="2903140"/>
            <a:ext cx="6717865" cy="646331"/>
          </a:xfrm>
          <a:prstGeom prst="rect">
            <a:avLst/>
          </a:prstGeom>
        </p:spPr>
        <p:txBody>
          <a:bodyPr wrap="none">
            <a:spAutoFit/>
          </a:bodyPr>
          <a:lstStyle/>
          <a:p>
            <a:r>
              <a:rPr lang="en-GB" sz="3600" b="1" dirty="0">
                <a:solidFill>
                  <a:schemeClr val="accent2">
                    <a:lumMod val="50000"/>
                  </a:schemeClr>
                </a:solidFill>
                <a:latin typeface="Rockwell" panose="02060603020205020403" pitchFamily="18" charset="0"/>
              </a:rPr>
              <a:t>Pertussis (whooping cough</a:t>
            </a:r>
            <a:r>
              <a:rPr lang="en-GB" sz="3600" b="1" dirty="0" smtClean="0">
                <a:solidFill>
                  <a:schemeClr val="accent2">
                    <a:lumMod val="50000"/>
                  </a:schemeClr>
                </a:solidFill>
                <a:latin typeface="Rockwell" panose="02060603020205020403" pitchFamily="18" charset="0"/>
              </a:rPr>
              <a:t>) </a:t>
            </a:r>
            <a:endParaRPr lang="en-IN" sz="3600" b="1" dirty="0">
              <a:solidFill>
                <a:schemeClr val="accent2">
                  <a:lumMod val="50000"/>
                </a:schemeClr>
              </a:solidFill>
            </a:endParaRPr>
          </a:p>
        </p:txBody>
      </p:sp>
    </p:spTree>
    <p:extLst>
      <p:ext uri="{BB962C8B-B14F-4D97-AF65-F5344CB8AC3E}">
        <p14:creationId xmlns:p14="http://schemas.microsoft.com/office/powerpoint/2010/main" val="3962180868"/>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143</TotalTime>
  <Words>1530</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Corbel</vt:lpstr>
      <vt:lpstr>Rockwell</vt:lpstr>
      <vt:lpstr>Basis</vt:lpstr>
      <vt:lpstr>DIPHTHERIA AND PERTUSIS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DIPHTHERIA AND OTHER CORYNEBACTERIUM INFECTIONS</dc:title>
  <dc:creator>Dr. ARUN R NAIR</dc:creator>
  <cp:lastModifiedBy>Dr. ARUN R NAIR</cp:lastModifiedBy>
  <cp:revision>12</cp:revision>
  <dcterms:created xsi:type="dcterms:W3CDTF">2019-12-20T17:47:43Z</dcterms:created>
  <dcterms:modified xsi:type="dcterms:W3CDTF">2020-01-24T23:53:32Z</dcterms:modified>
</cp:coreProperties>
</file>